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3.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9"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9144000" cy="51435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B8C"/>
    <a:srgbClr val="244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78" autoAdjust="0"/>
    <p:restoredTop sz="94660"/>
  </p:normalViewPr>
  <p:slideViewPr>
    <p:cSldViewPr>
      <p:cViewPr varScale="1">
        <p:scale>
          <a:sx n="151" d="100"/>
          <a:sy n="151" d="100"/>
        </p:scale>
        <p:origin x="756"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06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799"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585858"/>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700" b="1" i="0">
                <a:solidFill>
                  <a:srgbClr val="24406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403603" y="843572"/>
            <a:ext cx="6683375" cy="3959987"/>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p>
        </p:txBody>
      </p:sp>
      <p:sp>
        <p:nvSpPr>
          <p:cNvPr id="18" name="bk object 18"/>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0" i="0">
                <a:solidFill>
                  <a:srgbClr val="585858"/>
                </a:solidFill>
                <a:latin typeface="Calibri"/>
                <a:cs typeface="Calibri"/>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403603" y="843572"/>
            <a:ext cx="6683375" cy="3959987"/>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p>
        </p:txBody>
      </p:sp>
      <p:sp>
        <p:nvSpPr>
          <p:cNvPr id="18" name="bk object 18"/>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0" i="0">
                <a:solidFill>
                  <a:srgbClr val="585858"/>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403603" y="843572"/>
            <a:ext cx="6683375" cy="3959987"/>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229920" y="256413"/>
            <a:ext cx="8684158" cy="330200"/>
          </a:xfrm>
          <a:prstGeom prst="rect">
            <a:avLst/>
          </a:prstGeom>
        </p:spPr>
        <p:txBody>
          <a:bodyPr wrap="square" lIns="0" tIns="0" rIns="0" bIns="0">
            <a:spAutoFit/>
          </a:bodyPr>
          <a:lstStyle>
            <a:lvl1pPr>
              <a:defRPr sz="2400" b="0" i="0">
                <a:solidFill>
                  <a:srgbClr val="585858"/>
                </a:solidFill>
                <a:latin typeface="Calibri"/>
                <a:cs typeface="Calibri"/>
              </a:defRPr>
            </a:lvl1pPr>
          </a:lstStyle>
          <a:p>
            <a:endParaRPr/>
          </a:p>
        </p:txBody>
      </p:sp>
      <p:sp>
        <p:nvSpPr>
          <p:cNvPr id="3" name="Holder 3"/>
          <p:cNvSpPr>
            <a:spLocks noGrp="1"/>
          </p:cNvSpPr>
          <p:nvPr>
            <p:ph type="body" idx="1"/>
          </p:nvPr>
        </p:nvSpPr>
        <p:spPr>
          <a:xfrm>
            <a:off x="215645" y="1502943"/>
            <a:ext cx="8712708" cy="3485515"/>
          </a:xfrm>
          <a:prstGeom prst="rect">
            <a:avLst/>
          </a:prstGeom>
        </p:spPr>
        <p:txBody>
          <a:bodyPr wrap="square" lIns="0" tIns="0" rIns="0" bIns="0">
            <a:spAutoFit/>
          </a:bodyPr>
          <a:lstStyle>
            <a:lvl1pPr>
              <a:defRPr sz="2700" b="1" i="0">
                <a:solidFill>
                  <a:srgbClr val="244060"/>
                </a:solidFill>
                <a:latin typeface="Calibri"/>
                <a:cs typeface="Calibri"/>
              </a:defRPr>
            </a:lvl1pPr>
          </a:lstStyle>
          <a:p>
            <a:endParaRPr/>
          </a:p>
        </p:txBody>
      </p:sp>
      <p:sp>
        <p:nvSpPr>
          <p:cNvPr id="4" name="Holder 4"/>
          <p:cNvSpPr>
            <a:spLocks noGrp="1"/>
          </p:cNvSpPr>
          <p:nvPr>
            <p:ph type="ftr" sz="quarter" idx="5"/>
          </p:nvPr>
        </p:nvSpPr>
        <p:spPr>
          <a:xfrm>
            <a:off x="3108960" y="4783455"/>
            <a:ext cx="2926079"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12/19/2024</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D08053A-4F6D-3CCF-0CD5-787DFA9FEE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9" name="object 3">
            <a:extLst>
              <a:ext uri="{FF2B5EF4-FFF2-40B4-BE49-F238E27FC236}">
                <a16:creationId xmlns:a16="http://schemas.microsoft.com/office/drawing/2014/main" id="{1BFD9BF0-0A3B-83C1-A182-E9F2D2E0F718}"/>
              </a:ext>
            </a:extLst>
          </p:cNvPr>
          <p:cNvSpPr txBox="1"/>
          <p:nvPr/>
        </p:nvSpPr>
        <p:spPr>
          <a:xfrm>
            <a:off x="7467600" y="4938395"/>
            <a:ext cx="1676399" cy="153888"/>
          </a:xfrm>
          <a:prstGeom prst="rect">
            <a:avLst/>
          </a:prstGeom>
        </p:spPr>
        <p:txBody>
          <a:bodyPr vert="horz" wrap="square" lIns="0" tIns="0" rIns="0" bIns="0" rtlCol="0">
            <a:spAutoFit/>
          </a:bodyPr>
          <a:lstStyle/>
          <a:p>
            <a:pPr marL="12700">
              <a:lnSpc>
                <a:spcPct val="100000"/>
              </a:lnSpc>
            </a:pPr>
            <a:r>
              <a:rPr lang="en-US" altLang="zh-CN" sz="1000" dirty="0">
                <a:solidFill>
                  <a:srgbClr val="585858"/>
                </a:solidFill>
                <a:latin typeface="Arial" panose="020B0604020202020204" pitchFamily="34" charset="0"/>
                <a:ea typeface="黑体" panose="02010609060101010101" pitchFamily="49" charset="-122"/>
                <a:cs typeface="Arial" panose="020B0604020202020204" pitchFamily="34" charset="0"/>
              </a:rPr>
              <a:t>2024 </a:t>
            </a:r>
            <a:r>
              <a:rPr lang="zh-CN" altLang="en-US" sz="1000" dirty="0">
                <a:solidFill>
                  <a:srgbClr val="585858"/>
                </a:solidFill>
                <a:latin typeface="Arial" panose="020B0604020202020204" pitchFamily="34" charset="0"/>
                <a:ea typeface="黑体" panose="02010609060101010101" pitchFamily="49" charset="-122"/>
                <a:cs typeface="Arial" panose="020B0604020202020204" pitchFamily="34" charset="0"/>
              </a:rPr>
              <a:t>年 </a:t>
            </a:r>
            <a:r>
              <a:rPr lang="en-US" altLang="zh-CN" sz="1000" dirty="0">
                <a:solidFill>
                  <a:srgbClr val="585858"/>
                </a:solidFill>
                <a:latin typeface="Arial" panose="020B0604020202020204" pitchFamily="34" charset="0"/>
                <a:ea typeface="黑体" panose="02010609060101010101" pitchFamily="49" charset="-122"/>
                <a:cs typeface="Arial" panose="020B0604020202020204" pitchFamily="34" charset="0"/>
              </a:rPr>
              <a:t>11 </a:t>
            </a:r>
            <a:r>
              <a:rPr lang="zh-CN" altLang="en-US" sz="1000" dirty="0">
                <a:solidFill>
                  <a:srgbClr val="585858"/>
                </a:solidFill>
                <a:latin typeface="Arial" panose="020B0604020202020204" pitchFamily="34" charset="0"/>
                <a:ea typeface="黑体" panose="02010609060101010101" pitchFamily="49" charset="-122"/>
                <a:cs typeface="Arial" panose="020B0604020202020204" pitchFamily="34" charset="0"/>
              </a:rPr>
              <a:t>月，德国哈廷根</a:t>
            </a:r>
            <a:endParaRPr lang="en-US" sz="1000" dirty="0">
              <a:latin typeface="Arial" panose="020B0604020202020204" pitchFamily="34" charset="0"/>
              <a:ea typeface="黑体" panose="02010609060101010101" pitchFamily="49" charset="-122"/>
              <a:cs typeface="Arial" panose="020B0604020202020204" pitchFamily="34" charset="0"/>
            </a:endParaRPr>
          </a:p>
        </p:txBody>
      </p:sp>
      <p:sp>
        <p:nvSpPr>
          <p:cNvPr id="10" name="object 4">
            <a:extLst>
              <a:ext uri="{FF2B5EF4-FFF2-40B4-BE49-F238E27FC236}">
                <a16:creationId xmlns:a16="http://schemas.microsoft.com/office/drawing/2014/main" id="{30FAC5BD-3738-BFCA-7CED-2E66E13435D9}"/>
              </a:ext>
            </a:extLst>
          </p:cNvPr>
          <p:cNvSpPr txBox="1"/>
          <p:nvPr/>
        </p:nvSpPr>
        <p:spPr>
          <a:xfrm>
            <a:off x="811479" y="1713255"/>
            <a:ext cx="8162925" cy="492443"/>
          </a:xfrm>
          <a:prstGeom prst="rect">
            <a:avLst/>
          </a:prstGeom>
        </p:spPr>
        <p:txBody>
          <a:bodyPr vert="horz" wrap="square" lIns="0" tIns="0" rIns="0" bIns="0" rtlCol="0">
            <a:spAutoFit/>
          </a:bodyPr>
          <a:lstStyle/>
          <a:p>
            <a:pPr marL="12700">
              <a:lnSpc>
                <a:spcPct val="100000"/>
              </a:lnSpc>
              <a:tabLst>
                <a:tab pos="2170430" algn="l"/>
                <a:tab pos="3571240" algn="l"/>
                <a:tab pos="6988175" algn="l"/>
              </a:tabLst>
            </a:pPr>
            <a:r>
              <a:rPr lang="en-US" sz="3200" dirty="0">
                <a:solidFill>
                  <a:srgbClr val="444E87"/>
                </a:solidFill>
                <a:latin typeface="Arial" panose="020B0604020202020204" pitchFamily="34" charset="0"/>
                <a:ea typeface="黑体" panose="02010609060101010101" pitchFamily="49" charset="-122"/>
                <a:cs typeface="Arial" panose="020B0604020202020204" pitchFamily="34" charset="0"/>
              </a:rPr>
              <a:t>LKF</a:t>
            </a:r>
            <a:endParaRPr sz="3200" dirty="0">
              <a:latin typeface="Arial" panose="020B0604020202020204" pitchFamily="34" charset="0"/>
              <a:ea typeface="黑体" panose="02010609060101010101" pitchFamily="49" charset="-122"/>
              <a:cs typeface="Arial" panose="020B0604020202020204" pitchFamily="34" charset="0"/>
            </a:endParaRPr>
          </a:p>
        </p:txBody>
      </p:sp>
      <p:sp>
        <p:nvSpPr>
          <p:cNvPr id="11" name="object 5">
            <a:extLst>
              <a:ext uri="{FF2B5EF4-FFF2-40B4-BE49-F238E27FC236}">
                <a16:creationId xmlns:a16="http://schemas.microsoft.com/office/drawing/2014/main" id="{A0A8D83B-C8B4-447C-038E-19B6B1A6C322}"/>
              </a:ext>
            </a:extLst>
          </p:cNvPr>
          <p:cNvSpPr txBox="1"/>
          <p:nvPr/>
        </p:nvSpPr>
        <p:spPr>
          <a:xfrm>
            <a:off x="811479" y="2445385"/>
            <a:ext cx="2933065" cy="1005403"/>
          </a:xfrm>
          <a:prstGeom prst="rect">
            <a:avLst/>
          </a:prstGeom>
        </p:spPr>
        <p:txBody>
          <a:bodyPr vert="horz" wrap="square" lIns="0" tIns="0" rIns="0" bIns="0" rtlCol="0">
            <a:spAutoFit/>
          </a:bodyPr>
          <a:lstStyle/>
          <a:p>
            <a:pPr marL="12700">
              <a:lnSpc>
                <a:spcPct val="100000"/>
              </a:lnSpc>
              <a:tabLst>
                <a:tab pos="1747520" algn="l"/>
              </a:tabLst>
            </a:pPr>
            <a:r>
              <a:rPr lang="zh-CN" altLang="en-US" sz="3200" dirty="0">
                <a:solidFill>
                  <a:srgbClr val="444E87"/>
                </a:solidFill>
                <a:latin typeface="Arial" panose="020B0604020202020204" pitchFamily="34" charset="0"/>
                <a:ea typeface="黑体" panose="02010609060101010101" pitchFamily="49" charset="-122"/>
                <a:cs typeface="Arial" panose="020B0604020202020204" pitchFamily="34" charset="0"/>
              </a:rPr>
              <a:t>过滤水与颗粒</a:t>
            </a:r>
            <a:endParaRPr lang="zh-CN" altLang="en-US" sz="3200" dirty="0">
              <a:latin typeface="Arial" panose="020B0604020202020204" pitchFamily="34" charset="0"/>
              <a:ea typeface="黑体" panose="02010609060101010101" pitchFamily="49" charset="-122"/>
              <a:cs typeface="Arial" panose="020B0604020202020204" pitchFamily="34" charset="0"/>
            </a:endParaRPr>
          </a:p>
          <a:p>
            <a:pPr>
              <a:lnSpc>
                <a:spcPct val="100000"/>
              </a:lnSpc>
              <a:spcBef>
                <a:spcPts val="1550"/>
              </a:spcBef>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功能和工作原理</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sp>
        <p:nvSpPr>
          <p:cNvPr id="12" name="object 6">
            <a:extLst>
              <a:ext uri="{FF2B5EF4-FFF2-40B4-BE49-F238E27FC236}">
                <a16:creationId xmlns:a16="http://schemas.microsoft.com/office/drawing/2014/main" id="{67C238B6-C4BC-C685-0881-16F65D078622}"/>
              </a:ext>
            </a:extLst>
          </p:cNvPr>
          <p:cNvSpPr/>
          <p:nvPr/>
        </p:nvSpPr>
        <p:spPr>
          <a:xfrm>
            <a:off x="6464300" y="282193"/>
            <a:ext cx="2520950" cy="825500"/>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开发</a:t>
            </a:r>
            <a:endParaRPr spc="-10"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258267" y="870483"/>
            <a:ext cx="6763384" cy="3406061"/>
          </a:xfrm>
          <a:prstGeom prst="rect">
            <a:avLst/>
          </a:prstGeom>
        </p:spPr>
        <p:txBody>
          <a:bodyPr vert="horz" wrap="square" lIns="0" tIns="0" rIns="0" bIns="0" rtlCol="0">
            <a:spAutoFit/>
          </a:bodyPr>
          <a:lstStyle/>
          <a:p>
            <a:pPr marL="12700">
              <a:lnSpc>
                <a:spcPct val="100000"/>
              </a:lnSpc>
              <a:tabLst>
                <a:tab pos="2606675" algn="l"/>
                <a:tab pos="3097530" algn="l"/>
                <a:tab pos="3813810" algn="l"/>
                <a:tab pos="5560695" algn="l"/>
              </a:tabLst>
            </a:pPr>
            <a:r>
              <a:rPr lang="zh-CN" altLang="en-US" sz="2800" spc="229" dirty="0">
                <a:solidFill>
                  <a:srgbClr val="001F5F"/>
                </a:solidFill>
                <a:latin typeface="Arial" panose="020B0604020202020204" pitchFamily="34" charset="0"/>
                <a:ea typeface="黑体" panose="02010609060101010101" pitchFamily="49" charset="-122"/>
                <a:cs typeface="Arial" panose="020B0604020202020204" pitchFamily="34" charset="0"/>
              </a:rPr>
              <a:t>过滤系统要求</a:t>
            </a:r>
            <a:endParaRPr sz="2800" dirty="0">
              <a:latin typeface="Arial" panose="020B0604020202020204" pitchFamily="34" charset="0"/>
              <a:ea typeface="黑体" panose="02010609060101010101" pitchFamily="49" charset="-122"/>
              <a:cs typeface="Arial" panose="020B0604020202020204" pitchFamily="34" charset="0"/>
            </a:endParaRP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介质表面积大</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空隙尺寸小（</a:t>
            </a:r>
            <a:r>
              <a:rPr lang="en-US" altLang="zh-CN" sz="2000" spc="-5" dirty="0">
                <a:solidFill>
                  <a:srgbClr val="585858"/>
                </a:solidFill>
                <a:latin typeface="Arial" panose="020B0604020202020204" pitchFamily="34" charset="0"/>
                <a:ea typeface="黑体" panose="02010609060101010101" pitchFamily="49" charset="-122"/>
                <a:cs typeface="Arial" panose="020B0604020202020204" pitchFamily="34" charset="0"/>
              </a:rPr>
              <a:t>10µm</a:t>
            </a: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a:t>
            </a:r>
            <a:r>
              <a:rPr lang="en-US" altLang="zh-CN" sz="2000" spc="-5" dirty="0">
                <a:solidFill>
                  <a:srgbClr val="585858"/>
                </a:solidFill>
                <a:latin typeface="Arial" panose="020B0604020202020204" pitchFamily="34" charset="0"/>
                <a:ea typeface="黑体" panose="02010609060101010101" pitchFamily="49" charset="-122"/>
                <a:cs typeface="Arial" panose="020B0604020202020204" pitchFamily="34" charset="0"/>
              </a:rPr>
              <a:t>6µm</a:t>
            </a: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a:t>
            </a:r>
            <a:r>
              <a:rPr lang="en-US" altLang="zh-CN" sz="2000" spc="-5" dirty="0">
                <a:solidFill>
                  <a:srgbClr val="585858"/>
                </a:solidFill>
                <a:latin typeface="Arial" panose="020B0604020202020204" pitchFamily="34" charset="0"/>
                <a:ea typeface="黑体" panose="02010609060101010101" pitchFamily="49" charset="-122"/>
                <a:cs typeface="Arial" panose="020B0604020202020204" pitchFamily="34" charset="0"/>
              </a:rPr>
              <a:t>3µm</a:t>
            </a: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根据 </a:t>
            </a:r>
            <a:r>
              <a:rPr lang="en-US" altLang="zh-CN" sz="2000" spc="-5" dirty="0">
                <a:solidFill>
                  <a:srgbClr val="585858"/>
                </a:solidFill>
                <a:latin typeface="Arial" panose="020B0604020202020204" pitchFamily="34" charset="0"/>
                <a:ea typeface="黑体" panose="02010609060101010101" pitchFamily="49" charset="-122"/>
                <a:cs typeface="Arial" panose="020B0604020202020204" pitchFamily="34" charset="0"/>
              </a:rPr>
              <a:t>ISO 16332 </a:t>
            </a: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进行水分离</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适用于抽吸侧和压力侧</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重量小</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尺寸紧凑</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可持续性 </a:t>
            </a:r>
            <a:r>
              <a:rPr lang="en-US" altLang="zh-CN" sz="2000" spc="-5" dirty="0">
                <a:solidFill>
                  <a:srgbClr val="585858"/>
                </a:solidFill>
                <a:latin typeface="Arial" panose="020B0604020202020204" pitchFamily="34" charset="0"/>
                <a:ea typeface="黑体" panose="02010609060101010101" pitchFamily="49" charset="-122"/>
                <a:cs typeface="Arial" panose="020B0604020202020204" pitchFamily="34" charset="0"/>
              </a:rPr>
              <a:t>- </a:t>
            </a: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资源利用率高</a:t>
            </a:r>
          </a:p>
          <a:p>
            <a:pPr marL="469900" indent="-457200">
              <a:lnSpc>
                <a:spcPct val="100000"/>
              </a:lnSpc>
              <a:spcBef>
                <a:spcPts val="535"/>
              </a:spcBef>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经济实惠的解决方案</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应用</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123215" y="1203604"/>
            <a:ext cx="4168266" cy="3126232"/>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p:nvPr/>
        </p:nvSpPr>
        <p:spPr>
          <a:xfrm>
            <a:off x="4572000" y="1203604"/>
            <a:ext cx="4168267" cy="3126232"/>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概览</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258267" y="836064"/>
            <a:ext cx="7033895" cy="3654847"/>
          </a:xfrm>
          <a:prstGeom prst="rect">
            <a:avLst/>
          </a:prstGeom>
        </p:spPr>
        <p:txBody>
          <a:bodyPr vert="horz" wrap="square" lIns="0" tIns="0" rIns="0" bIns="0" rtlCol="0">
            <a:spAutoFit/>
          </a:bodyPr>
          <a:lstStyle/>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适用于抽吸侧和压力侧</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过滤器上压降小</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滤芯生命周期内高效的水分离</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高度的颗粒分离</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无有色重金属</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重量小</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易于安装</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排水简单</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容易更换滤芯</a:t>
            </a:r>
          </a:p>
          <a:p>
            <a:pPr marL="469900" indent="-457200">
              <a:lnSpc>
                <a:spcPct val="100000"/>
              </a:lnSpc>
              <a:spcAft>
                <a:spcPts val="500"/>
              </a:spcAft>
              <a:buClr>
                <a:srgbClr val="585858"/>
              </a:buClr>
              <a:buFont typeface="Arial"/>
              <a:buChar char="•"/>
              <a:tabLst>
                <a:tab pos="469900" algn="l"/>
              </a:tabLst>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维护成本低</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altLang="zh-CN"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概览</a:t>
            </a:r>
            <a:endParaRPr dirty="0"/>
          </a:p>
        </p:txBody>
      </p:sp>
      <p:sp>
        <p:nvSpPr>
          <p:cNvPr id="3" name="object 3"/>
          <p:cNvSpPr/>
          <p:nvPr/>
        </p:nvSpPr>
        <p:spPr>
          <a:xfrm>
            <a:off x="243573" y="864704"/>
            <a:ext cx="7208774" cy="4054855"/>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60" dirty="0">
                <a:latin typeface="Arial" panose="020B0604020202020204" pitchFamily="34" charset="0"/>
                <a:ea typeface="黑体" panose="02010609060101010101" pitchFamily="49" charset="-122"/>
                <a:cs typeface="Arial" panose="020B0604020202020204" pitchFamily="34" charset="0"/>
              </a:rPr>
              <a:t>事实与数字</a:t>
            </a:r>
            <a:endParaRPr spc="-15" dirty="0">
              <a:latin typeface="Arial" panose="020B0604020202020204" pitchFamily="34" charset="0"/>
              <a:ea typeface="黑体" panose="02010609060101010101" pitchFamily="49" charset="-122"/>
              <a:cs typeface="Arial" panose="020B0604020202020204" pitchFamily="34" charset="0"/>
            </a:endParaRPr>
          </a:p>
        </p:txBody>
      </p:sp>
      <p:graphicFrame>
        <p:nvGraphicFramePr>
          <p:cNvPr id="3" name="object 3"/>
          <p:cNvGraphicFramePr>
            <a:graphicFrameLocks noGrp="1"/>
          </p:cNvGraphicFramePr>
          <p:nvPr>
            <p:extLst>
              <p:ext uri="{D42A27DB-BD31-4B8C-83A1-F6EECF244321}">
                <p14:modId xmlns:p14="http://schemas.microsoft.com/office/powerpoint/2010/main" val="3335240484"/>
              </p:ext>
            </p:extLst>
          </p:nvPr>
        </p:nvGraphicFramePr>
        <p:xfrm>
          <a:off x="67172" y="699516"/>
          <a:ext cx="8363214" cy="4359454"/>
        </p:xfrm>
        <a:graphic>
          <a:graphicData uri="http://schemas.openxmlformats.org/drawingml/2006/table">
            <a:tbl>
              <a:tblPr firstRow="1" bandRow="1">
                <a:tableStyleId>{2D5ABB26-0587-4C30-8999-92F81FD0307C}</a:tableStyleId>
              </a:tblPr>
              <a:tblGrid>
                <a:gridCol w="2787787">
                  <a:extLst>
                    <a:ext uri="{9D8B030D-6E8A-4147-A177-3AD203B41FA5}">
                      <a16:colId xmlns:a16="http://schemas.microsoft.com/office/drawing/2014/main" val="20000"/>
                    </a:ext>
                  </a:extLst>
                </a:gridCol>
                <a:gridCol w="2787777">
                  <a:extLst>
                    <a:ext uri="{9D8B030D-6E8A-4147-A177-3AD203B41FA5}">
                      <a16:colId xmlns:a16="http://schemas.microsoft.com/office/drawing/2014/main" val="20001"/>
                    </a:ext>
                  </a:extLst>
                </a:gridCol>
                <a:gridCol w="2787650">
                  <a:extLst>
                    <a:ext uri="{9D8B030D-6E8A-4147-A177-3AD203B41FA5}">
                      <a16:colId xmlns:a16="http://schemas.microsoft.com/office/drawing/2014/main" val="20002"/>
                    </a:ext>
                  </a:extLst>
                </a:gridCol>
              </a:tblGrid>
              <a:tr h="203326">
                <a:tc>
                  <a:txBody>
                    <a:bodyPr/>
                    <a:lstStyle/>
                    <a:p>
                      <a:endParaRPr sz="1200">
                        <a:latin typeface="Arial" panose="020B0604020202020204" pitchFamily="34" charset="0"/>
                        <a:ea typeface="黑体" panose="02010609060101010101" pitchFamily="49" charset="-122"/>
                        <a:cs typeface="Arial" panose="020B0604020202020204" pitchFamily="34" charset="0"/>
                      </a:endParaRPr>
                    </a:p>
                  </a:txBody>
                  <a:tcPr marL="0" marR="0" marT="0" marB="0" anchor="ctr">
                    <a:lnT w="25400">
                      <a:solidFill>
                        <a:srgbClr val="003399"/>
                      </a:solidFill>
                      <a:prstDash val="solid"/>
                    </a:lnT>
                    <a:lnB w="12700">
                      <a:solidFill>
                        <a:srgbClr val="FFFFFF"/>
                      </a:solidFill>
                      <a:prstDash val="solid"/>
                    </a:lnB>
                  </a:tcPr>
                </a:tc>
                <a:tc>
                  <a:txBody>
                    <a:bodyPr/>
                    <a:lstStyle/>
                    <a:p>
                      <a:endParaRPr sz="1200">
                        <a:latin typeface="Arial" panose="020B0604020202020204" pitchFamily="34" charset="0"/>
                        <a:ea typeface="黑体" panose="02010609060101010101" pitchFamily="49" charset="-122"/>
                        <a:cs typeface="Arial" panose="020B0604020202020204" pitchFamily="34" charset="0"/>
                      </a:endParaRPr>
                    </a:p>
                  </a:txBody>
                  <a:tcPr marL="0" marR="0" marT="0" marB="0" anchor="ctr">
                    <a:lnT w="25400">
                      <a:solidFill>
                        <a:srgbClr val="003399"/>
                      </a:solidFill>
                      <a:prstDash val="solid"/>
                    </a:lnT>
                    <a:lnB w="12700" cap="flat" cmpd="sng" algn="ctr">
                      <a:solidFill>
                        <a:srgbClr val="FFFFFF"/>
                      </a:solidFill>
                      <a:prstDash val="solid"/>
                      <a:round/>
                      <a:headEnd type="none" w="med" len="med"/>
                      <a:tailEnd type="none" w="med" len="med"/>
                    </a:lnB>
                  </a:tcPr>
                </a:tc>
                <a:tc>
                  <a:txBody>
                    <a:bodyPr/>
                    <a:lstStyle/>
                    <a:p>
                      <a:endParaRPr sz="1200">
                        <a:latin typeface="Arial" panose="020B0604020202020204" pitchFamily="34" charset="0"/>
                        <a:ea typeface="黑体" panose="02010609060101010101" pitchFamily="49" charset="-122"/>
                        <a:cs typeface="Arial" panose="020B0604020202020204" pitchFamily="34" charset="0"/>
                      </a:endParaRPr>
                    </a:p>
                  </a:txBody>
                  <a:tcPr marL="0" marR="0" marT="0" marB="0" anchor="ctr">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323850">
                <a:tc>
                  <a:txBody>
                    <a:bodyPr/>
                    <a:lstStyle/>
                    <a:p>
                      <a:endParaRPr sz="1200">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38100" cap="flat" cmpd="sng" algn="ctr">
                      <a:solidFill>
                        <a:srgbClr val="FFFFFF"/>
                      </a:solidFill>
                      <a:prstDash val="solid"/>
                      <a:round/>
                      <a:headEnd type="none" w="med" len="med"/>
                      <a:tailEnd type="none" w="med" len="med"/>
                    </a:lnB>
                    <a:solidFill>
                      <a:srgbClr val="4F81BC"/>
                    </a:solidFill>
                  </a:tcPr>
                </a:tc>
                <a:tc>
                  <a:txBody>
                    <a:bodyPr/>
                    <a:lstStyle/>
                    <a:p>
                      <a:pPr marL="245745" marR="234950" algn="ctr">
                        <a:spcBef>
                          <a:spcPts val="285"/>
                        </a:spcBef>
                      </a:pPr>
                      <a:r>
                        <a:rPr lang="en-US" sz="1200" b="1" dirty="0">
                          <a:solidFill>
                            <a:srgbClr val="FFFFFF"/>
                          </a:solidFill>
                          <a:effectLst/>
                          <a:latin typeface="Arial" panose="020B0604020202020204" pitchFamily="34" charset="0"/>
                          <a:ea typeface="黑体" panose="02010609060101010101" pitchFamily="49" charset="-122"/>
                          <a:cs typeface="Arial" panose="020B0604020202020204" pitchFamily="34" charset="0"/>
                        </a:rPr>
                        <a:t>LKF - </a:t>
                      </a:r>
                      <a:r>
                        <a:rPr lang="zh-CN" sz="1200" b="1" dirty="0">
                          <a:solidFill>
                            <a:srgbClr val="FFFFFF"/>
                          </a:solidFill>
                          <a:effectLst/>
                          <a:latin typeface="Arial" panose="020B0604020202020204" pitchFamily="34" charset="0"/>
                          <a:ea typeface="黑体" panose="02010609060101010101" pitchFamily="49" charset="-122"/>
                          <a:cs typeface="Arial" panose="020B0604020202020204" pitchFamily="34" charset="0"/>
                        </a:rPr>
                        <a:t>汽车用过滤器</a:t>
                      </a:r>
                      <a:endParaRPr lang="zh-CN" sz="1200" dirty="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4F81BC"/>
                    </a:solidFill>
                  </a:tcPr>
                </a:tc>
                <a:tc>
                  <a:txBody>
                    <a:bodyPr/>
                    <a:lstStyle/>
                    <a:p>
                      <a:pPr marL="248920" marR="234950" algn="ctr">
                        <a:spcBef>
                          <a:spcPts val="285"/>
                        </a:spcBef>
                      </a:pPr>
                      <a:r>
                        <a:rPr lang="en-US" sz="1200" b="1" dirty="0">
                          <a:solidFill>
                            <a:srgbClr val="FFFFFF"/>
                          </a:solidFill>
                          <a:effectLst/>
                          <a:latin typeface="Arial" panose="020B0604020202020204" pitchFamily="34" charset="0"/>
                          <a:ea typeface="黑体" panose="02010609060101010101" pitchFamily="49" charset="-122"/>
                          <a:cs typeface="Arial" panose="020B0604020202020204" pitchFamily="34" charset="0"/>
                        </a:rPr>
                        <a:t>LKF - </a:t>
                      </a:r>
                      <a:r>
                        <a:rPr lang="zh-CN" sz="1200" b="1" dirty="0">
                          <a:solidFill>
                            <a:srgbClr val="FFFFFF"/>
                          </a:solidFill>
                          <a:effectLst/>
                          <a:latin typeface="Arial" panose="020B0604020202020204" pitchFamily="34" charset="0"/>
                          <a:ea typeface="黑体" panose="02010609060101010101" pitchFamily="49" charset="-122"/>
                          <a:cs typeface="Arial" panose="020B0604020202020204" pitchFamily="34" charset="0"/>
                        </a:rPr>
                        <a:t>工业用过滤器</a:t>
                      </a:r>
                      <a:endParaRPr lang="zh-CN" sz="1200" dirty="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4F81BC"/>
                    </a:solidFill>
                  </a:tcPr>
                </a:tc>
                <a:extLst>
                  <a:ext uri="{0D108BD9-81ED-4DB2-BD59-A6C34878D82A}">
                    <a16:rowId xmlns:a16="http://schemas.microsoft.com/office/drawing/2014/main" val="10001"/>
                  </a:ext>
                </a:extLst>
              </a:tr>
              <a:tr h="415798">
                <a:tc>
                  <a:txBody>
                    <a:bodyPr/>
                    <a:lstStyle/>
                    <a:p>
                      <a:pPr marL="90805">
                        <a:spcBef>
                          <a:spcPts val="805"/>
                        </a:spcBef>
                      </a:pPr>
                      <a:r>
                        <a:rPr lang="zh-CN" sz="1200" dirty="0">
                          <a:solidFill>
                            <a:srgbClr val="244060"/>
                          </a:solidFill>
                          <a:effectLst/>
                          <a:latin typeface="Arial" panose="020B0604020202020204" pitchFamily="34" charset="0"/>
                          <a:ea typeface="黑体" panose="02010609060101010101" pitchFamily="49" charset="-122"/>
                          <a:cs typeface="Arial" panose="020B0604020202020204" pitchFamily="34" charset="0"/>
                        </a:rPr>
                        <a:t>工作压力范围</a:t>
                      </a:r>
                      <a:endParaRPr lang="zh-CN" sz="1200" dirty="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246380" marR="234950" algn="ctr">
                        <a:spcBef>
                          <a:spcPts val="80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-0.8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至</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5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巴</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D0D7E8"/>
                    </a:solidFill>
                  </a:tcPr>
                </a:tc>
                <a:tc>
                  <a:txBody>
                    <a:bodyPr/>
                    <a:lstStyle/>
                    <a:p>
                      <a:pPr marL="247015" marR="234950" algn="ctr">
                        <a:spcBef>
                          <a:spcPts val="80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-0.8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至</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1.5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巴</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D0D7E8"/>
                    </a:solidFill>
                  </a:tcPr>
                </a:tc>
                <a:extLst>
                  <a:ext uri="{0D108BD9-81ED-4DB2-BD59-A6C34878D82A}">
                    <a16:rowId xmlns:a16="http://schemas.microsoft.com/office/drawing/2014/main" val="10002"/>
                  </a:ext>
                </a:extLst>
              </a:tr>
              <a:tr h="390779">
                <a:tc>
                  <a:txBody>
                    <a:bodyPr/>
                    <a:lstStyle/>
                    <a:p>
                      <a:pPr marL="90805">
                        <a:spcBef>
                          <a:spcPts val="760"/>
                        </a:spcBef>
                      </a:pPr>
                      <a:r>
                        <a:rPr lang="zh-CN" sz="1200" dirty="0">
                          <a:solidFill>
                            <a:srgbClr val="244060"/>
                          </a:solidFill>
                          <a:effectLst/>
                          <a:latin typeface="Arial" panose="020B0604020202020204" pitchFamily="34" charset="0"/>
                          <a:ea typeface="黑体" panose="02010609060101010101" pitchFamily="49" charset="-122"/>
                          <a:cs typeface="Arial" panose="020B0604020202020204" pitchFamily="34" charset="0"/>
                        </a:rPr>
                        <a:t>温度范围</a:t>
                      </a:r>
                      <a:endParaRPr lang="zh-CN" sz="1200" dirty="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48920" marR="234950" algn="ctr">
                        <a:spcBef>
                          <a:spcPts val="76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-40</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C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至</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+85</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C</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50190" marR="234950" algn="ctr">
                        <a:spcBef>
                          <a:spcPts val="76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-40</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C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至</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+85</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C</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3"/>
                  </a:ext>
                </a:extLst>
              </a:tr>
              <a:tr h="438912">
                <a:tc>
                  <a:txBody>
                    <a:bodyPr/>
                    <a:lstStyle/>
                    <a:p>
                      <a:pPr marL="90805">
                        <a:spcBef>
                          <a:spcPts val="950"/>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重量</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D0D7E8"/>
                    </a:solidFill>
                  </a:tcPr>
                </a:tc>
                <a:tc>
                  <a:txBody>
                    <a:bodyPr/>
                    <a:lstStyle/>
                    <a:p>
                      <a:pPr marL="90805"/>
                      <a:r>
                        <a:rPr lang="en-US" sz="1200">
                          <a:effectLst/>
                          <a:latin typeface="Arial" panose="020B0604020202020204" pitchFamily="34" charset="0"/>
                          <a:ea typeface="黑体" panose="02010609060101010101" pitchFamily="49" charset="-122"/>
                          <a:cs typeface="Arial" panose="020B0604020202020204" pitchFamily="34" charset="0"/>
                        </a:rPr>
                        <a:t> </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D0D7E8"/>
                    </a:solidFill>
                  </a:tcPr>
                </a:tc>
                <a:tc>
                  <a:txBody>
                    <a:bodyPr/>
                    <a:lstStyle/>
                    <a:p>
                      <a:pPr marL="90805"/>
                      <a:r>
                        <a:rPr lang="en-US" sz="1200" dirty="0">
                          <a:effectLst/>
                          <a:latin typeface="Arial" panose="020B0604020202020204" pitchFamily="34" charset="0"/>
                          <a:ea typeface="黑体" panose="02010609060101010101" pitchFamily="49" charset="-122"/>
                          <a:cs typeface="Arial" panose="020B0604020202020204" pitchFamily="34" charset="0"/>
                        </a:rPr>
                        <a:t> </a:t>
                      </a:r>
                      <a:endParaRPr lang="zh-CN" sz="1200" dirty="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D0D7E8"/>
                    </a:solidFill>
                  </a:tcPr>
                </a:tc>
                <a:extLst>
                  <a:ext uri="{0D108BD9-81ED-4DB2-BD59-A6C34878D82A}">
                    <a16:rowId xmlns:a16="http://schemas.microsoft.com/office/drawing/2014/main" val="10004"/>
                  </a:ext>
                </a:extLst>
              </a:tr>
              <a:tr h="432054">
                <a:tc>
                  <a:txBody>
                    <a:bodyPr/>
                    <a:lstStyle/>
                    <a:p>
                      <a:pPr marL="357505">
                        <a:spcBef>
                          <a:spcPts val="920"/>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不含燃油</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9ECF4"/>
                    </a:solidFill>
                  </a:tcPr>
                </a:tc>
                <a:tc>
                  <a:txBody>
                    <a:bodyPr/>
                    <a:lstStyle/>
                    <a:p>
                      <a:pPr marL="1209675">
                        <a:spcBef>
                          <a:spcPts val="92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0.5 kg</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9ECF4"/>
                    </a:solidFill>
                  </a:tcPr>
                </a:tc>
                <a:tc>
                  <a:txBody>
                    <a:bodyPr/>
                    <a:lstStyle/>
                    <a:p>
                      <a:pPr marL="1226820">
                        <a:spcBef>
                          <a:spcPts val="92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0.8 kg</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9ECF4"/>
                    </a:solidFill>
                  </a:tcPr>
                </a:tc>
                <a:extLst>
                  <a:ext uri="{0D108BD9-81ED-4DB2-BD59-A6C34878D82A}">
                    <a16:rowId xmlns:a16="http://schemas.microsoft.com/office/drawing/2014/main" val="10005"/>
                  </a:ext>
                </a:extLst>
              </a:tr>
              <a:tr h="456056">
                <a:tc>
                  <a:txBody>
                    <a:bodyPr/>
                    <a:lstStyle/>
                    <a:p>
                      <a:pPr marL="357505">
                        <a:spcBef>
                          <a:spcPts val="1015"/>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包含燃油</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09675">
                        <a:spcBef>
                          <a:spcPts val="101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0.9 kg</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10310">
                        <a:spcBef>
                          <a:spcPts val="101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2.0 kg</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6"/>
                  </a:ext>
                </a:extLst>
              </a:tr>
              <a:tr h="430784">
                <a:tc>
                  <a:txBody>
                    <a:bodyPr/>
                    <a:lstStyle/>
                    <a:p>
                      <a:pPr marL="90805">
                        <a:spcBef>
                          <a:spcPts val="915"/>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过滤介质表面</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45745" marR="234950" algn="ctr">
                        <a:spcBef>
                          <a:spcPts val="91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1007 cm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²</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 10 dm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²</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46380" marR="234950" algn="ctr">
                        <a:spcBef>
                          <a:spcPts val="91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2900 cm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²</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 29 dm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²</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7"/>
                  </a:ext>
                </a:extLst>
              </a:tr>
              <a:tr h="430504">
                <a:tc>
                  <a:txBody>
                    <a:bodyPr/>
                    <a:lstStyle/>
                    <a:p>
                      <a:pPr marL="90805">
                        <a:spcBef>
                          <a:spcPts val="920"/>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可用的过滤等级</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247015" marR="234950" algn="ctr">
                        <a:spcBef>
                          <a:spcPts val="92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3 µm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6 µm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10 µm</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247015" marR="234950" algn="ctr">
                        <a:spcBef>
                          <a:spcPts val="92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3 µm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6 µm</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10 µm</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8"/>
                  </a:ext>
                </a:extLst>
              </a:tr>
              <a:tr h="417322">
                <a:tc>
                  <a:txBody>
                    <a:bodyPr/>
                    <a:lstStyle/>
                    <a:p>
                      <a:pPr marL="90805">
                        <a:spcBef>
                          <a:spcPts val="865"/>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压差</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81305" marR="234950" algn="ctr">
                        <a:spcBef>
                          <a:spcPts val="86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&lt; 19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毫巴</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@3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升</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分钟</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@10µm</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83210" marR="233680" algn="ctr">
                        <a:spcBef>
                          <a:spcPts val="865"/>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&lt; 60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毫巴</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@8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升</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分钟</a:t>
                      </a: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 @10µm</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9"/>
                  </a:ext>
                </a:extLst>
              </a:tr>
              <a:tr h="420069">
                <a:tc>
                  <a:txBody>
                    <a:bodyPr/>
                    <a:lstStyle/>
                    <a:p>
                      <a:pPr marL="90805">
                        <a:spcBef>
                          <a:spcPts val="880"/>
                        </a:spcBef>
                      </a:pPr>
                      <a:r>
                        <a:rPr lang="zh-CN" sz="1200">
                          <a:solidFill>
                            <a:srgbClr val="244060"/>
                          </a:solidFill>
                          <a:effectLst/>
                          <a:latin typeface="Arial" panose="020B0604020202020204" pitchFamily="34" charset="0"/>
                          <a:ea typeface="黑体" panose="02010609060101010101" pitchFamily="49" charset="-122"/>
                          <a:cs typeface="Arial" panose="020B0604020202020204" pitchFamily="34" charset="0"/>
                        </a:rPr>
                        <a:t>水分离效率</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246380" marR="234950" algn="ctr">
                        <a:spcBef>
                          <a:spcPts val="880"/>
                        </a:spcBef>
                      </a:pPr>
                      <a:r>
                        <a:rPr lang="en-US" sz="1200">
                          <a:solidFill>
                            <a:srgbClr val="585858"/>
                          </a:solidFill>
                          <a:effectLst/>
                          <a:latin typeface="Arial" panose="020B0604020202020204" pitchFamily="34" charset="0"/>
                          <a:ea typeface="黑体" panose="02010609060101010101" pitchFamily="49" charset="-122"/>
                          <a:cs typeface="Arial" panose="020B0604020202020204" pitchFamily="34" charset="0"/>
                        </a:rPr>
                        <a:t>&gt;95% @ </a:t>
                      </a:r>
                      <a:r>
                        <a:rPr lang="zh-CN" sz="1200">
                          <a:solidFill>
                            <a:srgbClr val="585858"/>
                          </a:solidFill>
                          <a:effectLst/>
                          <a:latin typeface="Arial" panose="020B0604020202020204" pitchFamily="34" charset="0"/>
                          <a:ea typeface="黑体" panose="02010609060101010101" pitchFamily="49" charset="-122"/>
                          <a:cs typeface="Arial" panose="020B0604020202020204" pitchFamily="34" charset="0"/>
                        </a:rPr>
                        <a:t>最大流速</a:t>
                      </a:r>
                      <a:endParaRPr lang="zh-CN" sz="120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247650" marR="234950" algn="ctr">
                        <a:spcBef>
                          <a:spcPts val="880"/>
                        </a:spcBef>
                      </a:pPr>
                      <a:r>
                        <a:rPr lang="en-US" sz="1200" dirty="0">
                          <a:solidFill>
                            <a:srgbClr val="585858"/>
                          </a:solidFill>
                          <a:effectLst/>
                          <a:latin typeface="Arial" panose="020B0604020202020204" pitchFamily="34" charset="0"/>
                          <a:ea typeface="黑体" panose="02010609060101010101" pitchFamily="49" charset="-122"/>
                          <a:cs typeface="Arial" panose="020B0604020202020204" pitchFamily="34" charset="0"/>
                        </a:rPr>
                        <a:t>&gt;95% @ </a:t>
                      </a:r>
                      <a:r>
                        <a:rPr lang="zh-CN" sz="1200" dirty="0">
                          <a:solidFill>
                            <a:srgbClr val="585858"/>
                          </a:solidFill>
                          <a:effectLst/>
                          <a:latin typeface="Arial" panose="020B0604020202020204" pitchFamily="34" charset="0"/>
                          <a:ea typeface="黑体" panose="02010609060101010101" pitchFamily="49" charset="-122"/>
                          <a:cs typeface="Arial" panose="020B0604020202020204" pitchFamily="34" charset="0"/>
                        </a:rPr>
                        <a:t>最大流速</a:t>
                      </a:r>
                      <a:endParaRPr lang="zh-CN" sz="1200" dirty="0">
                        <a:effectLst/>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5" dirty="0">
                <a:latin typeface="Arial" panose="020B0604020202020204" pitchFamily="34" charset="0"/>
                <a:ea typeface="黑体" panose="02010609060101010101" pitchFamily="49" charset="-122"/>
                <a:cs typeface="Arial" panose="020B0604020202020204" pitchFamily="34" charset="0"/>
              </a:rPr>
              <a:t>过滤器选择</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237540" y="941220"/>
            <a:ext cx="7514590" cy="1556067"/>
          </a:xfrm>
          <a:prstGeom prst="rect">
            <a:avLst/>
          </a:prstGeom>
        </p:spPr>
        <p:txBody>
          <a:bodyPr vert="horz" wrap="square" lIns="0" tIns="0" rIns="0" bIns="0" rtlCol="0">
            <a:spAutoFit/>
          </a:bodyPr>
          <a:lstStyle/>
          <a:p>
            <a:pPr marL="469900" indent="-457200">
              <a:lnSpc>
                <a:spcPct val="130000"/>
              </a:lnSpc>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必须根据燃油供应系统中的最大燃油流速以及允许的最大颗粒尺寸选择过滤器！</a:t>
            </a:r>
          </a:p>
          <a:p>
            <a:pPr marL="469900" indent="-457200">
              <a:lnSpc>
                <a:spcPct val="130000"/>
              </a:lnSpc>
              <a:buClr>
                <a:srgbClr val="585858"/>
              </a:buClr>
              <a:buFont typeface="Arial"/>
              <a:buChar char="•"/>
              <a:tabLst>
                <a:tab pos="469900" algn="l"/>
              </a:tabLst>
            </a:pPr>
            <a:endPar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endParaRPr>
          </a:p>
          <a:p>
            <a:pPr marL="469900" indent="-457200">
              <a:lnSpc>
                <a:spcPct val="130000"/>
              </a:lnSpc>
              <a:buClr>
                <a:srgbClr val="585858"/>
              </a:buClr>
              <a:buFont typeface="Arial"/>
              <a:buChar char="•"/>
              <a:tabLst>
                <a:tab pos="469900" algn="l"/>
              </a:tabLst>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发动机性能</a:t>
            </a:r>
            <a:r>
              <a:rPr lang="zh-CN" altLang="en-US" sz="2000" u="sng" spc="-5" dirty="0">
                <a:solidFill>
                  <a:srgbClr val="585858"/>
                </a:solidFill>
                <a:latin typeface="Arial" panose="020B0604020202020204" pitchFamily="34" charset="0"/>
                <a:ea typeface="黑体" panose="02010609060101010101" pitchFamily="49" charset="-122"/>
                <a:cs typeface="Arial" panose="020B0604020202020204" pitchFamily="34" charset="0"/>
              </a:rPr>
              <a:t>不能</a:t>
            </a: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作为选择过滤器的依据！</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110" dirty="0">
                <a:latin typeface="Arial" panose="020B0604020202020204" pitchFamily="34" charset="0"/>
                <a:ea typeface="黑体" panose="02010609060101010101" pitchFamily="49" charset="-122"/>
                <a:cs typeface="Arial" panose="020B0604020202020204" pitchFamily="34" charset="0"/>
              </a:rPr>
              <a:t>水分离</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258267" y="796696"/>
            <a:ext cx="5970270" cy="3409908"/>
          </a:xfrm>
          <a:prstGeom prst="rect">
            <a:avLst/>
          </a:prstGeom>
        </p:spPr>
        <p:txBody>
          <a:bodyPr vert="horz" wrap="square" lIns="0" tIns="0" rIns="0" bIns="0" rtlCol="0">
            <a:spAutoFit/>
          </a:bodyPr>
          <a:lstStyle/>
          <a:p>
            <a:pPr marL="12700">
              <a:lnSpc>
                <a:spcPct val="110000"/>
              </a:lnSpc>
              <a:tabLst>
                <a:tab pos="1494155" algn="l"/>
                <a:tab pos="1984375" algn="l"/>
                <a:tab pos="3126740" algn="l"/>
              </a:tabLst>
            </a:pPr>
            <a:r>
              <a:rPr lang="zh-CN" altLang="en-US" sz="2800" spc="275" dirty="0">
                <a:solidFill>
                  <a:srgbClr val="001F5F"/>
                </a:solidFill>
                <a:latin typeface="Arial" panose="020B0604020202020204" pitchFamily="34" charset="0"/>
                <a:ea typeface="黑体" panose="02010609060101010101" pitchFamily="49" charset="-122"/>
                <a:cs typeface="Arial" panose="020B0604020202020204" pitchFamily="34" charset="0"/>
              </a:rPr>
              <a:t>水分离过程</a:t>
            </a:r>
            <a:endParaRPr sz="2800" dirty="0">
              <a:latin typeface="Arial" panose="020B0604020202020204" pitchFamily="34" charset="0"/>
              <a:ea typeface="黑体" panose="02010609060101010101" pitchFamily="49" charset="-122"/>
              <a:cs typeface="Arial" panose="020B0604020202020204" pitchFamily="34" charset="0"/>
            </a:endParaRPr>
          </a:p>
          <a:p>
            <a:pPr marL="469900" indent="-457200">
              <a:lnSpc>
                <a:spcPct val="110000"/>
              </a:lnSpc>
              <a:spcBef>
                <a:spcPts val="655"/>
              </a:spcBef>
              <a:buClr>
                <a:srgbClr val="585858"/>
              </a:buClr>
              <a:buFont typeface="Arial"/>
              <a:buChar char="•"/>
              <a:tabLst>
                <a:tab pos="469900" algn="l"/>
              </a:tabLst>
            </a:pPr>
            <a:r>
              <a:rPr lang="zh-CN" altLang="en-US" sz="2000" b="1" spc="-5" dirty="0">
                <a:solidFill>
                  <a:srgbClr val="585858"/>
                </a:solidFill>
                <a:latin typeface="Arial" panose="020B0604020202020204" pitchFamily="34" charset="0"/>
                <a:ea typeface="黑体" panose="02010609060101010101" pitchFamily="49" charset="-122"/>
                <a:cs typeface="Arial" panose="020B0604020202020204" pitchFamily="34" charset="0"/>
              </a:rPr>
              <a:t>聚集</a:t>
            </a:r>
            <a:endParaRPr sz="2000" dirty="0">
              <a:latin typeface="Arial" panose="020B0604020202020204" pitchFamily="34" charset="0"/>
              <a:ea typeface="黑体" panose="02010609060101010101" pitchFamily="49" charset="-122"/>
              <a:cs typeface="Arial" panose="020B0604020202020204" pitchFamily="34" charset="0"/>
            </a:endParaRPr>
          </a:p>
          <a:p>
            <a:pPr marL="469900" marR="170815">
              <a:lnSpc>
                <a:spcPct val="110000"/>
              </a:lnSpc>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让水通过，当水滴经过介质时，小水滴会变大，并聚集成更大的水滴。</a:t>
            </a:r>
            <a:endParaRPr sz="2000" dirty="0">
              <a:latin typeface="Arial" panose="020B0604020202020204" pitchFamily="34" charset="0"/>
              <a:ea typeface="黑体" panose="02010609060101010101" pitchFamily="49" charset="-122"/>
              <a:cs typeface="Arial" panose="020B0604020202020204" pitchFamily="34" charset="0"/>
            </a:endParaRPr>
          </a:p>
          <a:p>
            <a:pPr>
              <a:lnSpc>
                <a:spcPct val="110000"/>
              </a:lnSpc>
            </a:pPr>
            <a:endParaRPr sz="2000" dirty="0">
              <a:latin typeface="Arial" panose="020B0604020202020204" pitchFamily="34" charset="0"/>
              <a:ea typeface="黑体" panose="02010609060101010101" pitchFamily="49" charset="-122"/>
              <a:cs typeface="Arial" panose="020B0604020202020204" pitchFamily="34" charset="0"/>
            </a:endParaRPr>
          </a:p>
          <a:p>
            <a:pPr marL="469900" indent="-457200">
              <a:lnSpc>
                <a:spcPct val="110000"/>
              </a:lnSpc>
              <a:spcBef>
                <a:spcPts val="1300"/>
              </a:spcBef>
              <a:buClr>
                <a:srgbClr val="585858"/>
              </a:buClr>
              <a:buFont typeface="Arial"/>
              <a:buChar char="•"/>
              <a:tabLst>
                <a:tab pos="469900" algn="l"/>
              </a:tabLst>
            </a:pPr>
            <a:r>
              <a:rPr lang="zh-CN" altLang="en-US" sz="2000" b="1" spc="-80" dirty="0">
                <a:solidFill>
                  <a:srgbClr val="585858"/>
                </a:solidFill>
                <a:latin typeface="Arial" panose="020B0604020202020204" pitchFamily="34" charset="0"/>
                <a:ea typeface="黑体" panose="02010609060101010101" pitchFamily="49" charset="-122"/>
                <a:cs typeface="Arial" panose="020B0604020202020204" pitchFamily="34" charset="0"/>
              </a:rPr>
              <a:t>拦水</a:t>
            </a:r>
            <a:endParaRPr sz="2000" dirty="0">
              <a:latin typeface="Arial" panose="020B0604020202020204" pitchFamily="34" charset="0"/>
              <a:ea typeface="黑体" panose="02010609060101010101" pitchFamily="49" charset="-122"/>
              <a:cs typeface="Arial" panose="020B0604020202020204" pitchFamily="34" charset="0"/>
            </a:endParaRPr>
          </a:p>
          <a:p>
            <a:pPr marL="469900" marR="5080">
              <a:lnSpc>
                <a:spcPct val="110000"/>
              </a:lnSpc>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这些大水滴会被疏水过滤介质所分离，这种疏水介质发挥拦水层的作用。疏水过滤介质从特定水滴尺寸开始，阻挡水滴通过。</a:t>
            </a:r>
            <a:endParaRPr sz="2000" dirty="0">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7452359" y="3039745"/>
            <a:ext cx="1427733" cy="1799970"/>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6588252" y="1131569"/>
            <a:ext cx="1362202" cy="1799970"/>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110" dirty="0">
                <a:latin typeface="Arial" panose="020B0604020202020204" pitchFamily="34" charset="0"/>
                <a:ea typeface="黑体" panose="02010609060101010101" pitchFamily="49" charset="-122"/>
                <a:cs typeface="Arial" panose="020B0604020202020204" pitchFamily="34" charset="0"/>
              </a:rPr>
              <a:t>水分离</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330199" y="942975"/>
            <a:ext cx="5465953" cy="1561966"/>
          </a:xfrm>
          <a:prstGeom prst="rect">
            <a:avLst/>
          </a:prstGeom>
        </p:spPr>
        <p:txBody>
          <a:bodyPr vert="horz" wrap="square" lIns="0" tIns="0" rIns="0" bIns="0" rtlCol="0">
            <a:spAutoFit/>
          </a:bodyPr>
          <a:lstStyle/>
          <a:p>
            <a:pPr marL="12700">
              <a:lnSpc>
                <a:spcPct val="100000"/>
              </a:lnSpc>
              <a:tabLst>
                <a:tab pos="1160145" algn="l"/>
                <a:tab pos="2192020" algn="l"/>
              </a:tabLst>
            </a:pPr>
            <a:r>
              <a:rPr lang="zh-CN" altLang="en-US" sz="2800" spc="275" dirty="0">
                <a:solidFill>
                  <a:srgbClr val="001F5F"/>
                </a:solidFill>
                <a:latin typeface="Arial" panose="020B0604020202020204" pitchFamily="34" charset="0"/>
                <a:ea typeface="黑体" panose="02010609060101010101" pitchFamily="49" charset="-122"/>
                <a:cs typeface="Arial" panose="020B0604020202020204" pitchFamily="34" charset="0"/>
              </a:rPr>
              <a:t>外层过滤介质</a:t>
            </a:r>
            <a:endParaRPr sz="2800" dirty="0">
              <a:latin typeface="Arial" panose="020B0604020202020204" pitchFamily="34" charset="0"/>
              <a:ea typeface="黑体" panose="02010609060101010101" pitchFamily="49" charset="-122"/>
              <a:cs typeface="Arial" panose="020B0604020202020204" pitchFamily="34" charset="0"/>
            </a:endParaRPr>
          </a:p>
          <a:p>
            <a:pPr>
              <a:lnSpc>
                <a:spcPct val="100000"/>
              </a:lnSpc>
              <a:spcBef>
                <a:spcPts val="23"/>
              </a:spcBef>
            </a:pPr>
            <a:endParaRPr sz="2950" dirty="0">
              <a:latin typeface="Arial" panose="020B0604020202020204" pitchFamily="34" charset="0"/>
              <a:ea typeface="黑体" panose="02010609060101010101" pitchFamily="49" charset="-122"/>
              <a:cs typeface="Arial" panose="020B0604020202020204" pitchFamily="34" charset="0"/>
            </a:endParaRPr>
          </a:p>
          <a:p>
            <a:pPr marL="12700">
              <a:lnSpc>
                <a:spcPct val="120000"/>
              </a:lnSpc>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小水滴在通过外层过滤介质时，会变大大水滴。</a:t>
            </a:r>
          </a:p>
          <a:p>
            <a:pPr marL="12700">
              <a:lnSpc>
                <a:spcPct val="100000"/>
              </a:lnSpc>
            </a:pPr>
            <a:endParaRPr sz="2000" dirty="0">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5796153" y="1647659"/>
            <a:ext cx="3096387" cy="3300349"/>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3419855" y="2504554"/>
            <a:ext cx="1944243" cy="2435098"/>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5796153" y="1923630"/>
            <a:ext cx="1008380" cy="2952750"/>
          </a:xfrm>
          <a:custGeom>
            <a:avLst/>
            <a:gdLst/>
            <a:ahLst/>
            <a:cxnLst/>
            <a:rect l="l" t="t" r="r" b="b"/>
            <a:pathLst>
              <a:path w="1008379" h="2952750">
                <a:moveTo>
                  <a:pt x="0" y="2952369"/>
                </a:moveTo>
                <a:lnTo>
                  <a:pt x="1008113" y="2952369"/>
                </a:lnTo>
                <a:lnTo>
                  <a:pt x="1008113" y="0"/>
                </a:lnTo>
                <a:lnTo>
                  <a:pt x="0" y="0"/>
                </a:lnTo>
                <a:lnTo>
                  <a:pt x="0" y="2952369"/>
                </a:lnTo>
                <a:close/>
              </a:path>
            </a:pathLst>
          </a:custGeom>
          <a:ln w="5715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110" dirty="0">
                <a:latin typeface="Arial" panose="020B0604020202020204" pitchFamily="34" charset="0"/>
                <a:ea typeface="黑体" panose="02010609060101010101" pitchFamily="49" charset="-122"/>
                <a:cs typeface="Arial" panose="020B0604020202020204" pitchFamily="34" charset="0"/>
              </a:rPr>
              <a:t>水分离</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258267" y="942975"/>
            <a:ext cx="4430395" cy="1217513"/>
          </a:xfrm>
          <a:prstGeom prst="rect">
            <a:avLst/>
          </a:prstGeom>
        </p:spPr>
        <p:txBody>
          <a:bodyPr vert="horz" wrap="square" lIns="0" tIns="0" rIns="0" bIns="0" rtlCol="0">
            <a:spAutoFit/>
          </a:bodyPr>
          <a:lstStyle/>
          <a:p>
            <a:pPr marL="12700">
              <a:lnSpc>
                <a:spcPct val="100000"/>
              </a:lnSpc>
              <a:tabLst>
                <a:tab pos="1083310" algn="l"/>
                <a:tab pos="2113915" algn="l"/>
              </a:tabLst>
            </a:pPr>
            <a:r>
              <a:rPr lang="zh-CN" altLang="en-US" sz="2800" spc="290" dirty="0">
                <a:solidFill>
                  <a:srgbClr val="001F5F"/>
                </a:solidFill>
                <a:latin typeface="Arial" panose="020B0604020202020204" pitchFamily="34" charset="0"/>
                <a:ea typeface="黑体" panose="02010609060101010101" pitchFamily="49" charset="-122"/>
                <a:cs typeface="Arial" panose="020B0604020202020204" pitchFamily="34" charset="0"/>
              </a:rPr>
              <a:t>内层过滤介质</a:t>
            </a:r>
            <a:endParaRPr sz="2800" dirty="0">
              <a:latin typeface="Arial" panose="020B0604020202020204" pitchFamily="34" charset="0"/>
              <a:ea typeface="黑体" panose="02010609060101010101" pitchFamily="49" charset="-122"/>
              <a:cs typeface="Arial" panose="020B0604020202020204" pitchFamily="34" charset="0"/>
            </a:endParaRPr>
          </a:p>
          <a:p>
            <a:pPr>
              <a:lnSpc>
                <a:spcPct val="100000"/>
              </a:lnSpc>
              <a:spcBef>
                <a:spcPts val="23"/>
              </a:spcBef>
            </a:pPr>
            <a:endParaRPr sz="2950" dirty="0">
              <a:latin typeface="Arial" panose="020B0604020202020204" pitchFamily="34" charset="0"/>
              <a:ea typeface="黑体" panose="02010609060101010101" pitchFamily="49" charset="-122"/>
              <a:cs typeface="Arial" panose="020B0604020202020204" pitchFamily="34" charset="0"/>
            </a:endParaRPr>
          </a:p>
          <a:p>
            <a:pPr marL="12700">
              <a:lnSpc>
                <a:spcPct val="120000"/>
              </a:lnSpc>
            </a:pPr>
            <a:r>
              <a:rPr lang="zh-CN" altLang="en-US" sz="2000" spc="-5" dirty="0">
                <a:solidFill>
                  <a:srgbClr val="585858"/>
                </a:solidFill>
                <a:latin typeface="Arial" panose="020B0604020202020204" pitchFamily="34" charset="0"/>
                <a:ea typeface="黑体" panose="02010609060101010101" pitchFamily="49" charset="-122"/>
                <a:cs typeface="Arial" panose="020B0604020202020204" pitchFamily="34" charset="0"/>
              </a:rPr>
              <a:t>疏水的塑料层防止水滴进入燃油系统。</a:t>
            </a:r>
          </a:p>
        </p:txBody>
      </p:sp>
      <p:sp>
        <p:nvSpPr>
          <p:cNvPr id="6" name="object 6"/>
          <p:cNvSpPr/>
          <p:nvPr/>
        </p:nvSpPr>
        <p:spPr>
          <a:xfrm>
            <a:off x="5796153" y="1647659"/>
            <a:ext cx="3096387" cy="3300349"/>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3419855" y="2504554"/>
            <a:ext cx="1944243" cy="2435098"/>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6820281" y="1821662"/>
            <a:ext cx="1008380" cy="2952750"/>
          </a:xfrm>
          <a:custGeom>
            <a:avLst/>
            <a:gdLst/>
            <a:ahLst/>
            <a:cxnLst/>
            <a:rect l="l" t="t" r="r" b="b"/>
            <a:pathLst>
              <a:path w="1008379" h="2952750">
                <a:moveTo>
                  <a:pt x="0" y="2952369"/>
                </a:moveTo>
                <a:lnTo>
                  <a:pt x="1008113" y="2952369"/>
                </a:lnTo>
                <a:lnTo>
                  <a:pt x="1008113" y="0"/>
                </a:lnTo>
                <a:lnTo>
                  <a:pt x="0" y="0"/>
                </a:lnTo>
                <a:lnTo>
                  <a:pt x="0" y="2952369"/>
                </a:lnTo>
                <a:close/>
              </a:path>
            </a:pathLst>
          </a:custGeom>
          <a:ln w="5715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dirty="0">
                <a:latin typeface="Arial" panose="020B0604020202020204" pitchFamily="34" charset="0"/>
                <a:ea typeface="黑体" panose="02010609060101010101" pitchFamily="49" charset="-122"/>
                <a:cs typeface="Arial" panose="020B0604020202020204" pitchFamily="34" charset="0"/>
              </a:rPr>
              <a:t>颗粒分离</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258267" y="969797"/>
            <a:ext cx="4985385" cy="3482428"/>
          </a:xfrm>
          <a:prstGeom prst="rect">
            <a:avLst/>
          </a:prstGeom>
        </p:spPr>
        <p:txBody>
          <a:bodyPr vert="horz" wrap="square" lIns="0" tIns="0" rIns="0" bIns="0" rtlCol="0">
            <a:spAutoFit/>
          </a:bodyPr>
          <a:lstStyle/>
          <a:p>
            <a:pPr marL="12700">
              <a:lnSpc>
                <a:spcPct val="100000"/>
              </a:lnSpc>
              <a:tabLst>
                <a:tab pos="1094740" algn="l"/>
                <a:tab pos="2076450" algn="l"/>
              </a:tabLst>
            </a:pPr>
            <a:r>
              <a:rPr lang="zh-CN" altLang="en-US" sz="2600" dirty="0">
                <a:solidFill>
                  <a:srgbClr val="001F5F"/>
                </a:solidFill>
                <a:latin typeface="Arial" panose="020B0604020202020204" pitchFamily="34" charset="0"/>
                <a:ea typeface="黑体" panose="02010609060101010101" pitchFamily="49" charset="-122"/>
                <a:cs typeface="Arial" panose="020B0604020202020204" pitchFamily="34" charset="0"/>
              </a:rPr>
              <a:t>外层过滤介质</a:t>
            </a:r>
            <a:endParaRPr sz="2600" dirty="0">
              <a:latin typeface="Arial" panose="020B0604020202020204" pitchFamily="34" charset="0"/>
              <a:ea typeface="黑体" panose="02010609060101010101" pitchFamily="49" charset="-122"/>
              <a:cs typeface="Arial" panose="020B0604020202020204" pitchFamily="34" charset="0"/>
            </a:endParaRPr>
          </a:p>
          <a:p>
            <a:pPr marL="12700">
              <a:lnSpc>
                <a:spcPct val="100000"/>
              </a:lnSpc>
              <a:spcBef>
                <a:spcPts val="1075"/>
              </a:spcBef>
              <a:tabLst>
                <a:tab pos="1847850" algn="l"/>
              </a:tabLst>
            </a:pPr>
            <a:r>
              <a:rPr lang="zh-CN" altLang="en-US" sz="1900" b="1" dirty="0">
                <a:solidFill>
                  <a:srgbClr val="585858"/>
                </a:solidFill>
                <a:latin typeface="Arial" panose="020B0604020202020204" pitchFamily="34" charset="0"/>
                <a:ea typeface="黑体" panose="02010609060101010101" pitchFamily="49" charset="-122"/>
                <a:cs typeface="Arial" panose="020B0604020202020204" pitchFamily="34" charset="0"/>
              </a:rPr>
              <a:t>多过滤层介质</a:t>
            </a:r>
            <a:endParaRPr sz="1900" dirty="0">
              <a:latin typeface="Arial" panose="020B0604020202020204" pitchFamily="34" charset="0"/>
              <a:ea typeface="黑体" panose="02010609060101010101" pitchFamily="49" charset="-122"/>
              <a:cs typeface="Arial" panose="020B0604020202020204" pitchFamily="34" charset="0"/>
            </a:endParaRPr>
          </a:p>
          <a:p>
            <a:pPr>
              <a:lnSpc>
                <a:spcPct val="100000"/>
              </a:lnSpc>
              <a:spcBef>
                <a:spcPts val="7"/>
              </a:spcBef>
            </a:pPr>
            <a:endParaRPr sz="1900" dirty="0">
              <a:latin typeface="Arial" panose="020B0604020202020204" pitchFamily="34" charset="0"/>
              <a:ea typeface="黑体" panose="02010609060101010101" pitchFamily="49" charset="-122"/>
              <a:cs typeface="Arial" panose="020B0604020202020204" pitchFamily="34" charset="0"/>
            </a:endParaRPr>
          </a:p>
          <a:p>
            <a:pPr marL="355600" indent="-342900">
              <a:lnSpc>
                <a:spcPct val="100000"/>
              </a:lnSpc>
              <a:buClr>
                <a:srgbClr val="585858"/>
              </a:buClr>
              <a:buFont typeface="Arial"/>
              <a:buChar char="•"/>
              <a:tabLst>
                <a:tab pos="355600" algn="l"/>
              </a:tabLst>
            </a:pPr>
            <a:r>
              <a:rPr lang="zh-CN" altLang="en-US" sz="1700" dirty="0">
                <a:solidFill>
                  <a:srgbClr val="585858"/>
                </a:solidFill>
                <a:latin typeface="Arial" panose="020B0604020202020204" pitchFamily="34" charset="0"/>
                <a:ea typeface="黑体" panose="02010609060101010101" pitchFamily="49" charset="-122"/>
                <a:cs typeface="Arial" panose="020B0604020202020204" pitchFamily="34" charset="0"/>
              </a:rPr>
              <a:t>内层由玻璃纤维制成。</a:t>
            </a:r>
            <a:endParaRPr sz="1700" dirty="0">
              <a:latin typeface="Arial" panose="020B0604020202020204" pitchFamily="34" charset="0"/>
              <a:ea typeface="黑体" panose="02010609060101010101" pitchFamily="49" charset="-122"/>
              <a:cs typeface="Arial" panose="020B0604020202020204" pitchFamily="34" charset="0"/>
            </a:endParaRPr>
          </a:p>
          <a:p>
            <a:pPr marL="927100" marR="971550">
              <a:lnSpc>
                <a:spcPct val="144700"/>
              </a:lnSpc>
              <a:spcBef>
                <a:spcPts val="465"/>
              </a:spcBef>
            </a:pP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玻璃纤维可长期工作，不会发生介质膨胀或化学转换。</a:t>
            </a:r>
            <a:endParaRPr sz="1500" dirty="0">
              <a:latin typeface="Arial" panose="020B0604020202020204" pitchFamily="34" charset="0"/>
              <a:ea typeface="黑体" panose="02010609060101010101" pitchFamily="49" charset="-122"/>
              <a:cs typeface="Arial" panose="020B0604020202020204" pitchFamily="34" charset="0"/>
            </a:endParaRPr>
          </a:p>
          <a:p>
            <a:pPr>
              <a:lnSpc>
                <a:spcPct val="100000"/>
              </a:lnSpc>
            </a:pPr>
            <a:endParaRPr sz="1500" dirty="0">
              <a:latin typeface="Arial" panose="020B0604020202020204" pitchFamily="34" charset="0"/>
              <a:ea typeface="黑体" panose="02010609060101010101" pitchFamily="49" charset="-122"/>
              <a:cs typeface="Arial" panose="020B0604020202020204" pitchFamily="34" charset="0"/>
            </a:endParaRPr>
          </a:p>
          <a:p>
            <a:pPr>
              <a:lnSpc>
                <a:spcPct val="100000"/>
              </a:lnSpc>
              <a:spcBef>
                <a:spcPts val="22"/>
              </a:spcBef>
            </a:pPr>
            <a:endParaRPr sz="1700" dirty="0">
              <a:latin typeface="Arial" panose="020B0604020202020204" pitchFamily="34" charset="0"/>
              <a:ea typeface="黑体" panose="02010609060101010101" pitchFamily="49" charset="-122"/>
              <a:cs typeface="Arial" panose="020B0604020202020204" pitchFamily="34" charset="0"/>
            </a:endParaRPr>
          </a:p>
          <a:p>
            <a:pPr marL="355600" indent="-342900">
              <a:lnSpc>
                <a:spcPct val="100000"/>
              </a:lnSpc>
              <a:buClr>
                <a:srgbClr val="585858"/>
              </a:buClr>
              <a:buFont typeface="Arial"/>
              <a:buChar char="•"/>
              <a:tabLst>
                <a:tab pos="355600" algn="l"/>
              </a:tabLst>
            </a:pPr>
            <a:r>
              <a:rPr lang="zh-CN" altLang="en-US" sz="1700" dirty="0">
                <a:solidFill>
                  <a:srgbClr val="585858"/>
                </a:solidFill>
                <a:latin typeface="Arial" panose="020B0604020202020204" pitchFamily="34" charset="0"/>
                <a:ea typeface="黑体" panose="02010609060101010101" pitchFamily="49" charset="-122"/>
                <a:cs typeface="Arial" panose="020B0604020202020204" pitchFamily="34" charset="0"/>
              </a:rPr>
              <a:t>两侧都有保护性塑料层。</a:t>
            </a:r>
            <a:endParaRPr sz="1700" dirty="0">
              <a:latin typeface="Arial" panose="020B0604020202020204" pitchFamily="34" charset="0"/>
              <a:ea typeface="黑体" panose="02010609060101010101" pitchFamily="49" charset="-122"/>
              <a:cs typeface="Arial" panose="020B0604020202020204" pitchFamily="34" charset="0"/>
            </a:endParaRPr>
          </a:p>
          <a:p>
            <a:pPr marL="927100" marR="5080">
              <a:lnSpc>
                <a:spcPct val="140100"/>
              </a:lnSpc>
              <a:spcBef>
                <a:spcPts val="40"/>
              </a:spcBef>
            </a:pP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塑料保护层防止过滤介质中的玻璃纤维进入燃油系统。</a:t>
            </a:r>
            <a:endParaRPr sz="1500" dirty="0">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5796153" y="1647659"/>
            <a:ext cx="3096387" cy="3300349"/>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5796153" y="1923630"/>
            <a:ext cx="1008380" cy="2952750"/>
          </a:xfrm>
          <a:custGeom>
            <a:avLst/>
            <a:gdLst/>
            <a:ahLst/>
            <a:cxnLst/>
            <a:rect l="l" t="t" r="r" b="b"/>
            <a:pathLst>
              <a:path w="1008379" h="2952750">
                <a:moveTo>
                  <a:pt x="0" y="2952369"/>
                </a:moveTo>
                <a:lnTo>
                  <a:pt x="1008113" y="2952369"/>
                </a:lnTo>
                <a:lnTo>
                  <a:pt x="1008113" y="0"/>
                </a:lnTo>
                <a:lnTo>
                  <a:pt x="0" y="0"/>
                </a:lnTo>
                <a:lnTo>
                  <a:pt x="0" y="2952369"/>
                </a:lnTo>
                <a:close/>
              </a:path>
            </a:pathLst>
          </a:custGeom>
          <a:ln w="5715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65" dirty="0">
                <a:latin typeface="Arial" panose="020B0604020202020204" pitchFamily="34" charset="0"/>
                <a:ea typeface="黑体" panose="02010609060101010101" pitchFamily="49" charset="-122"/>
                <a:cs typeface="Arial" panose="020B0604020202020204" pitchFamily="34" charset="0"/>
              </a:rPr>
              <a:t>颗粒分离</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p:nvPr/>
        </p:nvSpPr>
        <p:spPr>
          <a:xfrm>
            <a:off x="5860541" y="1330299"/>
            <a:ext cx="2527935" cy="3599941"/>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txBox="1"/>
          <p:nvPr/>
        </p:nvSpPr>
        <p:spPr>
          <a:xfrm>
            <a:off x="251561" y="1097407"/>
            <a:ext cx="3272790" cy="1823641"/>
          </a:xfrm>
          <a:prstGeom prst="rect">
            <a:avLst/>
          </a:prstGeom>
        </p:spPr>
        <p:txBody>
          <a:bodyPr vert="horz" wrap="square" lIns="0" tIns="0" rIns="0" bIns="0" rtlCol="0">
            <a:spAutoFit/>
          </a:bodyPr>
          <a:lstStyle/>
          <a:p>
            <a:pPr marL="12700" algn="just">
              <a:lnSpc>
                <a:spcPct val="100000"/>
              </a:lnSpc>
            </a:pPr>
            <a:r>
              <a:rPr lang="zh-CN" altLang="en-US" sz="2800" kern="0" dirty="0">
                <a:solidFill>
                  <a:srgbClr val="001F5F"/>
                </a:solidFill>
                <a:latin typeface="Arial" panose="020B0604020202020204" pitchFamily="34" charset="0"/>
                <a:ea typeface="黑体" panose="02010609060101010101" pitchFamily="49" charset="-122"/>
                <a:cs typeface="Arial" panose="020B0604020202020204" pitchFamily="34" charset="0"/>
              </a:rPr>
              <a:t>外层过滤介质</a:t>
            </a:r>
            <a:endParaRPr sz="2800" kern="0" dirty="0">
              <a:latin typeface="Arial" panose="020B0604020202020204" pitchFamily="34" charset="0"/>
              <a:ea typeface="黑体" panose="02010609060101010101" pitchFamily="49" charset="-122"/>
              <a:cs typeface="Arial" panose="020B0604020202020204" pitchFamily="34" charset="0"/>
            </a:endParaRPr>
          </a:p>
          <a:p>
            <a:pPr marL="12700" algn="just">
              <a:lnSpc>
                <a:spcPct val="100000"/>
              </a:lnSpc>
              <a:spcBef>
                <a:spcPts val="1400"/>
              </a:spcBef>
            </a:pPr>
            <a:r>
              <a:rPr lang="zh-CN" altLang="en-US" sz="2000" b="1" dirty="0">
                <a:solidFill>
                  <a:srgbClr val="585858"/>
                </a:solidFill>
                <a:latin typeface="Arial" panose="020B0604020202020204" pitchFamily="34" charset="0"/>
                <a:ea typeface="黑体" panose="02010609060101010101" pitchFamily="49" charset="-122"/>
                <a:cs typeface="Arial" panose="020B0604020202020204" pitchFamily="34" charset="0"/>
              </a:rPr>
              <a:t>收集空间</a:t>
            </a:r>
            <a:endParaRPr sz="2000" dirty="0">
              <a:latin typeface="Arial" panose="020B0604020202020204" pitchFamily="34" charset="0"/>
              <a:ea typeface="黑体" panose="02010609060101010101" pitchFamily="49" charset="-122"/>
              <a:cs typeface="Arial" panose="020B0604020202020204" pitchFamily="34" charset="0"/>
            </a:endParaRPr>
          </a:p>
          <a:p>
            <a:pPr marL="12700" marR="214629" algn="just">
              <a:lnSpc>
                <a:spcPct val="150000"/>
              </a:lnSpc>
              <a:spcBef>
                <a:spcPts val="1015"/>
              </a:spcBef>
            </a:pPr>
            <a:r>
              <a:rPr lang="zh-CN" altLang="en-US" sz="1800" spc="-10" dirty="0">
                <a:solidFill>
                  <a:srgbClr val="585858"/>
                </a:solidFill>
                <a:latin typeface="Arial" panose="020B0604020202020204" pitchFamily="34" charset="0"/>
                <a:ea typeface="黑体" panose="02010609060101010101" pitchFamily="49" charset="-122"/>
                <a:cs typeface="Arial" panose="020B0604020202020204" pitchFamily="34" charset="0"/>
              </a:rPr>
              <a:t>在滤芯之前，应将尽可能多的颗粒收集在单独的收集空间中。</a:t>
            </a:r>
            <a:endParaRPr sz="1800" dirty="0">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6146038" y="2571762"/>
            <a:ext cx="360045" cy="1008380"/>
          </a:xfrm>
          <a:custGeom>
            <a:avLst/>
            <a:gdLst/>
            <a:ahLst/>
            <a:cxnLst/>
            <a:rect l="l" t="t" r="r" b="b"/>
            <a:pathLst>
              <a:path w="360045" h="1008379">
                <a:moveTo>
                  <a:pt x="0" y="1008113"/>
                </a:moveTo>
                <a:lnTo>
                  <a:pt x="360044" y="1008113"/>
                </a:lnTo>
                <a:lnTo>
                  <a:pt x="360044" y="0"/>
                </a:lnTo>
                <a:lnTo>
                  <a:pt x="0" y="0"/>
                </a:lnTo>
                <a:lnTo>
                  <a:pt x="0" y="1008113"/>
                </a:lnTo>
                <a:close/>
              </a:path>
            </a:pathLst>
          </a:custGeom>
          <a:ln w="25400">
            <a:solidFill>
              <a:srgbClr val="C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5908802" y="3003804"/>
            <a:ext cx="417195" cy="655955"/>
          </a:xfrm>
          <a:custGeom>
            <a:avLst/>
            <a:gdLst/>
            <a:ahLst/>
            <a:cxnLst/>
            <a:rect l="l" t="t" r="r" b="b"/>
            <a:pathLst>
              <a:path w="417195" h="655954">
                <a:moveTo>
                  <a:pt x="387230" y="47997"/>
                </a:moveTo>
                <a:lnTo>
                  <a:pt x="362117" y="61213"/>
                </a:lnTo>
                <a:lnTo>
                  <a:pt x="0" y="640460"/>
                </a:lnTo>
                <a:lnTo>
                  <a:pt x="24257" y="655701"/>
                </a:lnTo>
                <a:lnTo>
                  <a:pt x="386356" y="76365"/>
                </a:lnTo>
                <a:lnTo>
                  <a:pt x="387230" y="47997"/>
                </a:lnTo>
                <a:close/>
              </a:path>
              <a:path w="417195" h="655954">
                <a:moveTo>
                  <a:pt x="416706" y="16382"/>
                </a:moveTo>
                <a:lnTo>
                  <a:pt x="390144" y="16382"/>
                </a:lnTo>
                <a:lnTo>
                  <a:pt x="414400" y="31495"/>
                </a:lnTo>
                <a:lnTo>
                  <a:pt x="386356" y="76365"/>
                </a:lnTo>
                <a:lnTo>
                  <a:pt x="384683" y="130682"/>
                </a:lnTo>
                <a:lnTo>
                  <a:pt x="390906" y="137159"/>
                </a:lnTo>
                <a:lnTo>
                  <a:pt x="406653" y="137668"/>
                </a:lnTo>
                <a:lnTo>
                  <a:pt x="413258" y="131444"/>
                </a:lnTo>
                <a:lnTo>
                  <a:pt x="413512" y="123570"/>
                </a:lnTo>
                <a:lnTo>
                  <a:pt x="416706" y="16382"/>
                </a:lnTo>
                <a:close/>
              </a:path>
              <a:path w="417195" h="655954">
                <a:moveTo>
                  <a:pt x="417195" y="0"/>
                </a:moveTo>
                <a:lnTo>
                  <a:pt x="300736" y="61213"/>
                </a:lnTo>
                <a:lnTo>
                  <a:pt x="298069" y="69850"/>
                </a:lnTo>
                <a:lnTo>
                  <a:pt x="305435" y="83819"/>
                </a:lnTo>
                <a:lnTo>
                  <a:pt x="314071" y="86487"/>
                </a:lnTo>
                <a:lnTo>
                  <a:pt x="362122" y="61207"/>
                </a:lnTo>
                <a:lnTo>
                  <a:pt x="390144" y="16382"/>
                </a:lnTo>
                <a:lnTo>
                  <a:pt x="416706" y="16382"/>
                </a:lnTo>
                <a:lnTo>
                  <a:pt x="417195" y="0"/>
                </a:lnTo>
                <a:close/>
              </a:path>
              <a:path w="417195" h="655954">
                <a:moveTo>
                  <a:pt x="401559" y="23494"/>
                </a:moveTo>
                <a:lnTo>
                  <a:pt x="387985" y="23494"/>
                </a:lnTo>
                <a:lnTo>
                  <a:pt x="408939" y="36575"/>
                </a:lnTo>
                <a:lnTo>
                  <a:pt x="387230" y="47997"/>
                </a:lnTo>
                <a:lnTo>
                  <a:pt x="386356" y="76365"/>
                </a:lnTo>
                <a:lnTo>
                  <a:pt x="414400" y="31495"/>
                </a:lnTo>
                <a:lnTo>
                  <a:pt x="401559" y="23494"/>
                </a:lnTo>
                <a:close/>
              </a:path>
              <a:path w="417195" h="655954">
                <a:moveTo>
                  <a:pt x="390144" y="16382"/>
                </a:moveTo>
                <a:lnTo>
                  <a:pt x="362122" y="61207"/>
                </a:lnTo>
                <a:lnTo>
                  <a:pt x="387230" y="47997"/>
                </a:lnTo>
                <a:lnTo>
                  <a:pt x="387985" y="23494"/>
                </a:lnTo>
                <a:lnTo>
                  <a:pt x="401559" y="23494"/>
                </a:lnTo>
                <a:lnTo>
                  <a:pt x="390144" y="16382"/>
                </a:lnTo>
                <a:close/>
              </a:path>
              <a:path w="417195" h="655954">
                <a:moveTo>
                  <a:pt x="387985" y="23494"/>
                </a:moveTo>
                <a:lnTo>
                  <a:pt x="387230" y="47997"/>
                </a:lnTo>
                <a:lnTo>
                  <a:pt x="408939" y="36575"/>
                </a:lnTo>
                <a:lnTo>
                  <a:pt x="387985" y="23494"/>
                </a:lnTo>
                <a:close/>
              </a:path>
            </a:pathLst>
          </a:custGeom>
          <a:solidFill>
            <a:srgbClr val="C0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9"/>
          <p:cNvSpPr/>
          <p:nvPr/>
        </p:nvSpPr>
        <p:spPr>
          <a:xfrm>
            <a:off x="7730235" y="2571762"/>
            <a:ext cx="360045" cy="1008380"/>
          </a:xfrm>
          <a:custGeom>
            <a:avLst/>
            <a:gdLst/>
            <a:ahLst/>
            <a:cxnLst/>
            <a:rect l="l" t="t" r="r" b="b"/>
            <a:pathLst>
              <a:path w="360045" h="1008379">
                <a:moveTo>
                  <a:pt x="0" y="1008113"/>
                </a:moveTo>
                <a:lnTo>
                  <a:pt x="360045" y="1008113"/>
                </a:lnTo>
                <a:lnTo>
                  <a:pt x="360045" y="0"/>
                </a:lnTo>
                <a:lnTo>
                  <a:pt x="0" y="0"/>
                </a:lnTo>
                <a:lnTo>
                  <a:pt x="0" y="1008113"/>
                </a:lnTo>
                <a:close/>
              </a:path>
            </a:pathLst>
          </a:custGeom>
          <a:ln w="25400">
            <a:solidFill>
              <a:srgbClr val="C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0" name="object 10"/>
          <p:cNvSpPr/>
          <p:nvPr/>
        </p:nvSpPr>
        <p:spPr>
          <a:xfrm>
            <a:off x="7932673" y="3049904"/>
            <a:ext cx="386080" cy="609600"/>
          </a:xfrm>
          <a:custGeom>
            <a:avLst/>
            <a:gdLst/>
            <a:ahLst/>
            <a:cxnLst/>
            <a:rect l="l" t="t" r="r" b="b"/>
            <a:pathLst>
              <a:path w="386079" h="609600">
                <a:moveTo>
                  <a:pt x="29898" y="48183"/>
                </a:moveTo>
                <a:lnTo>
                  <a:pt x="30698" y="76582"/>
                </a:lnTo>
                <a:lnTo>
                  <a:pt x="361442" y="609472"/>
                </a:lnTo>
                <a:lnTo>
                  <a:pt x="385699" y="594486"/>
                </a:lnTo>
                <a:lnTo>
                  <a:pt x="54951" y="61472"/>
                </a:lnTo>
                <a:lnTo>
                  <a:pt x="29898" y="48183"/>
                </a:lnTo>
                <a:close/>
              </a:path>
              <a:path w="386079" h="609600">
                <a:moveTo>
                  <a:pt x="0" y="0"/>
                </a:moveTo>
                <a:lnTo>
                  <a:pt x="3428" y="123697"/>
                </a:lnTo>
                <a:lnTo>
                  <a:pt x="3555" y="131571"/>
                </a:lnTo>
                <a:lnTo>
                  <a:pt x="10159" y="137794"/>
                </a:lnTo>
                <a:lnTo>
                  <a:pt x="18033" y="137540"/>
                </a:lnTo>
                <a:lnTo>
                  <a:pt x="25907" y="137413"/>
                </a:lnTo>
                <a:lnTo>
                  <a:pt x="32130" y="130809"/>
                </a:lnTo>
                <a:lnTo>
                  <a:pt x="32003" y="122936"/>
                </a:lnTo>
                <a:lnTo>
                  <a:pt x="30698" y="76582"/>
                </a:lnTo>
                <a:lnTo>
                  <a:pt x="2794" y="31622"/>
                </a:lnTo>
                <a:lnTo>
                  <a:pt x="27050" y="16509"/>
                </a:lnTo>
                <a:lnTo>
                  <a:pt x="31173" y="16509"/>
                </a:lnTo>
                <a:lnTo>
                  <a:pt x="0" y="0"/>
                </a:lnTo>
                <a:close/>
              </a:path>
              <a:path w="386079" h="609600">
                <a:moveTo>
                  <a:pt x="31173" y="16509"/>
                </a:moveTo>
                <a:lnTo>
                  <a:pt x="27050" y="16509"/>
                </a:lnTo>
                <a:lnTo>
                  <a:pt x="54951" y="61472"/>
                </a:lnTo>
                <a:lnTo>
                  <a:pt x="102870" y="86868"/>
                </a:lnTo>
                <a:lnTo>
                  <a:pt x="111505" y="84200"/>
                </a:lnTo>
                <a:lnTo>
                  <a:pt x="115316" y="77215"/>
                </a:lnTo>
                <a:lnTo>
                  <a:pt x="118999" y="70231"/>
                </a:lnTo>
                <a:lnTo>
                  <a:pt x="116331" y="61594"/>
                </a:lnTo>
                <a:lnTo>
                  <a:pt x="31173" y="16509"/>
                </a:lnTo>
                <a:close/>
              </a:path>
              <a:path w="386079" h="609600">
                <a:moveTo>
                  <a:pt x="27050" y="16509"/>
                </a:moveTo>
                <a:lnTo>
                  <a:pt x="2794" y="31622"/>
                </a:lnTo>
                <a:lnTo>
                  <a:pt x="30698" y="76582"/>
                </a:lnTo>
                <a:lnTo>
                  <a:pt x="29898" y="48183"/>
                </a:lnTo>
                <a:lnTo>
                  <a:pt x="8254" y="36702"/>
                </a:lnTo>
                <a:lnTo>
                  <a:pt x="29209" y="23749"/>
                </a:lnTo>
                <a:lnTo>
                  <a:pt x="31542" y="23749"/>
                </a:lnTo>
                <a:lnTo>
                  <a:pt x="27050" y="16509"/>
                </a:lnTo>
                <a:close/>
              </a:path>
              <a:path w="386079" h="609600">
                <a:moveTo>
                  <a:pt x="31542" y="23749"/>
                </a:moveTo>
                <a:lnTo>
                  <a:pt x="29209" y="23749"/>
                </a:lnTo>
                <a:lnTo>
                  <a:pt x="29898" y="48183"/>
                </a:lnTo>
                <a:lnTo>
                  <a:pt x="54951" y="61472"/>
                </a:lnTo>
                <a:lnTo>
                  <a:pt x="31542" y="23749"/>
                </a:lnTo>
                <a:close/>
              </a:path>
              <a:path w="386079" h="609600">
                <a:moveTo>
                  <a:pt x="29209" y="23749"/>
                </a:moveTo>
                <a:lnTo>
                  <a:pt x="8254" y="36702"/>
                </a:lnTo>
                <a:lnTo>
                  <a:pt x="29898" y="48183"/>
                </a:lnTo>
                <a:lnTo>
                  <a:pt x="29209" y="23749"/>
                </a:lnTo>
                <a:close/>
              </a:path>
            </a:pathLst>
          </a:custGeom>
          <a:solidFill>
            <a:srgbClr val="C0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11"/>
          <p:cNvSpPr/>
          <p:nvPr/>
        </p:nvSpPr>
        <p:spPr>
          <a:xfrm>
            <a:off x="3858514" y="2000504"/>
            <a:ext cx="1433449" cy="1795399"/>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object 12"/>
          <p:cNvSpPr/>
          <p:nvPr/>
        </p:nvSpPr>
        <p:spPr>
          <a:xfrm>
            <a:off x="3490340" y="3291840"/>
            <a:ext cx="601980" cy="426084"/>
          </a:xfrm>
          <a:custGeom>
            <a:avLst/>
            <a:gdLst/>
            <a:ahLst/>
            <a:cxnLst/>
            <a:rect l="l" t="t" r="r" b="b"/>
            <a:pathLst>
              <a:path w="601979" h="426085">
                <a:moveTo>
                  <a:pt x="555216" y="32456"/>
                </a:moveTo>
                <a:lnTo>
                  <a:pt x="526952" y="34744"/>
                </a:lnTo>
                <a:lnTo>
                  <a:pt x="0" y="402590"/>
                </a:lnTo>
                <a:lnTo>
                  <a:pt x="16383" y="425958"/>
                </a:lnTo>
                <a:lnTo>
                  <a:pt x="543272" y="58273"/>
                </a:lnTo>
                <a:lnTo>
                  <a:pt x="555216" y="32456"/>
                </a:lnTo>
                <a:close/>
              </a:path>
              <a:path w="601979" h="426085">
                <a:moveTo>
                  <a:pt x="599669" y="4445"/>
                </a:moveTo>
                <a:lnTo>
                  <a:pt x="570357" y="4445"/>
                </a:lnTo>
                <a:lnTo>
                  <a:pt x="586739" y="27940"/>
                </a:lnTo>
                <a:lnTo>
                  <a:pt x="543272" y="58273"/>
                </a:lnTo>
                <a:lnTo>
                  <a:pt x="523875" y="100203"/>
                </a:lnTo>
                <a:lnTo>
                  <a:pt x="520573" y="107442"/>
                </a:lnTo>
                <a:lnTo>
                  <a:pt x="523748" y="115951"/>
                </a:lnTo>
                <a:lnTo>
                  <a:pt x="537972" y="122555"/>
                </a:lnTo>
                <a:lnTo>
                  <a:pt x="546481" y="119380"/>
                </a:lnTo>
                <a:lnTo>
                  <a:pt x="599669" y="4445"/>
                </a:lnTo>
                <a:close/>
              </a:path>
              <a:path w="601979" h="426085">
                <a:moveTo>
                  <a:pt x="574342" y="10160"/>
                </a:moveTo>
                <a:lnTo>
                  <a:pt x="565531" y="10160"/>
                </a:lnTo>
                <a:lnTo>
                  <a:pt x="579628" y="30480"/>
                </a:lnTo>
                <a:lnTo>
                  <a:pt x="555216" y="32456"/>
                </a:lnTo>
                <a:lnTo>
                  <a:pt x="543272" y="58273"/>
                </a:lnTo>
                <a:lnTo>
                  <a:pt x="586739" y="27940"/>
                </a:lnTo>
                <a:lnTo>
                  <a:pt x="574342" y="10160"/>
                </a:lnTo>
                <a:close/>
              </a:path>
              <a:path w="601979" h="426085">
                <a:moveTo>
                  <a:pt x="601726" y="0"/>
                </a:moveTo>
                <a:lnTo>
                  <a:pt x="470535" y="10668"/>
                </a:lnTo>
                <a:lnTo>
                  <a:pt x="464693" y="17526"/>
                </a:lnTo>
                <a:lnTo>
                  <a:pt x="465963" y="33274"/>
                </a:lnTo>
                <a:lnTo>
                  <a:pt x="472948" y="39116"/>
                </a:lnTo>
                <a:lnTo>
                  <a:pt x="526952" y="34744"/>
                </a:lnTo>
                <a:lnTo>
                  <a:pt x="570357" y="4445"/>
                </a:lnTo>
                <a:lnTo>
                  <a:pt x="599669" y="4445"/>
                </a:lnTo>
                <a:lnTo>
                  <a:pt x="601726" y="0"/>
                </a:lnTo>
                <a:close/>
              </a:path>
              <a:path w="601979" h="426085">
                <a:moveTo>
                  <a:pt x="570357" y="4445"/>
                </a:moveTo>
                <a:lnTo>
                  <a:pt x="526952" y="34744"/>
                </a:lnTo>
                <a:lnTo>
                  <a:pt x="555216" y="32456"/>
                </a:lnTo>
                <a:lnTo>
                  <a:pt x="565531" y="10160"/>
                </a:lnTo>
                <a:lnTo>
                  <a:pt x="574342" y="10160"/>
                </a:lnTo>
                <a:lnTo>
                  <a:pt x="570357" y="4445"/>
                </a:lnTo>
                <a:close/>
              </a:path>
              <a:path w="601979" h="426085">
                <a:moveTo>
                  <a:pt x="565531" y="10160"/>
                </a:moveTo>
                <a:lnTo>
                  <a:pt x="555216" y="32456"/>
                </a:lnTo>
                <a:lnTo>
                  <a:pt x="579628" y="30480"/>
                </a:lnTo>
                <a:lnTo>
                  <a:pt x="565531" y="10160"/>
                </a:lnTo>
                <a:close/>
              </a:path>
            </a:pathLst>
          </a:custGeom>
          <a:solidFill>
            <a:srgbClr val="C0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F79EC96D-31D3-DA0C-538F-6AA0208DAD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987040" y="1455807"/>
            <a:ext cx="5588978" cy="3394397"/>
          </a:xfrm>
          <a:prstGeom prst="rect">
            <a:avLst/>
          </a:prstGeom>
        </p:spPr>
      </p:pic>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dirty="0">
                <a:latin typeface="Arial" panose="020B0604020202020204" pitchFamily="34" charset="0"/>
                <a:ea typeface="黑体" panose="02010609060101010101" pitchFamily="49" charset="-122"/>
                <a:cs typeface="Arial" panose="020B0604020202020204" pitchFamily="34" charset="0"/>
              </a:rPr>
              <a:t>安装</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11555" y="2212050"/>
            <a:ext cx="1830451" cy="2879977"/>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p:nvPr/>
        </p:nvSpPr>
        <p:spPr>
          <a:xfrm>
            <a:off x="91542" y="893063"/>
            <a:ext cx="3293644" cy="726096"/>
          </a:xfrm>
          <a:prstGeom prst="rect">
            <a:avLst/>
          </a:prstGeom>
        </p:spPr>
        <p:txBody>
          <a:bodyPr vert="horz" wrap="square" lIns="0" tIns="0" rIns="0" bIns="0" rtlCol="0">
            <a:spAutoFit/>
          </a:bodyPr>
          <a:lstStyle/>
          <a:p>
            <a:pPr marL="12700" marR="5080" indent="-1905" algn="ctr">
              <a:lnSpc>
                <a:spcPts val="3000"/>
              </a:lnSpc>
            </a:pPr>
            <a:r>
              <a:rPr lang="zh-CN" altLang="en-US" sz="1900" spc="-50" dirty="0">
                <a:solidFill>
                  <a:srgbClr val="244060"/>
                </a:solidFill>
                <a:latin typeface="Arial" panose="020B0604020202020204" pitchFamily="34" charset="0"/>
                <a:ea typeface="黑体" panose="02010609060101010101" pitchFamily="49" charset="-122"/>
                <a:cs typeface="Arial" panose="020B0604020202020204" pitchFamily="34" charset="0"/>
              </a:rPr>
              <a:t>通过过滤器壳体背面螺纹中的</a:t>
            </a:r>
            <a:br>
              <a:rPr lang="en-US" altLang="zh-CN" sz="1900" spc="-50" dirty="0">
                <a:solidFill>
                  <a:srgbClr val="244060"/>
                </a:solidFill>
                <a:latin typeface="Arial" panose="020B0604020202020204" pitchFamily="34" charset="0"/>
                <a:ea typeface="黑体" panose="02010609060101010101" pitchFamily="49" charset="-122"/>
                <a:cs typeface="Arial" panose="020B0604020202020204" pitchFamily="34" charset="0"/>
              </a:rPr>
            </a:br>
            <a:r>
              <a:rPr lang="zh-CN" altLang="en-US" sz="1900" spc="-50" dirty="0">
                <a:solidFill>
                  <a:srgbClr val="244060"/>
                </a:solidFill>
                <a:latin typeface="Arial" panose="020B0604020202020204" pitchFamily="34" charset="0"/>
                <a:ea typeface="黑体" panose="02010609060101010101" pitchFamily="49" charset="-122"/>
                <a:cs typeface="Arial" panose="020B0604020202020204" pitchFamily="34" charset="0"/>
              </a:rPr>
              <a:t>两个螺钉，容易安装。</a:t>
            </a:r>
            <a:endParaRPr sz="1900"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p:nvPr/>
        </p:nvSpPr>
        <p:spPr>
          <a:xfrm>
            <a:off x="1708404" y="1708657"/>
            <a:ext cx="328295" cy="863600"/>
          </a:xfrm>
          <a:custGeom>
            <a:avLst/>
            <a:gdLst/>
            <a:ahLst/>
            <a:cxnLst/>
            <a:rect l="l" t="t" r="r" b="b"/>
            <a:pathLst>
              <a:path w="328294" h="863600">
                <a:moveTo>
                  <a:pt x="221360" y="755014"/>
                </a:moveTo>
                <a:lnTo>
                  <a:pt x="212344" y="755522"/>
                </a:lnTo>
                <a:lnTo>
                  <a:pt x="207137" y="761491"/>
                </a:lnTo>
                <a:lnTo>
                  <a:pt x="202056" y="767460"/>
                </a:lnTo>
                <a:lnTo>
                  <a:pt x="202564" y="776477"/>
                </a:lnTo>
                <a:lnTo>
                  <a:pt x="301625" y="863091"/>
                </a:lnTo>
                <a:lnTo>
                  <a:pt x="306237" y="840866"/>
                </a:lnTo>
                <a:lnTo>
                  <a:pt x="279019" y="840866"/>
                </a:lnTo>
                <a:lnTo>
                  <a:pt x="262158" y="790599"/>
                </a:lnTo>
                <a:lnTo>
                  <a:pt x="227329" y="760094"/>
                </a:lnTo>
                <a:lnTo>
                  <a:pt x="221360" y="755014"/>
                </a:lnTo>
                <a:close/>
              </a:path>
              <a:path w="328294" h="863600">
                <a:moveTo>
                  <a:pt x="262158" y="790599"/>
                </a:moveTo>
                <a:lnTo>
                  <a:pt x="279019" y="840866"/>
                </a:lnTo>
                <a:lnTo>
                  <a:pt x="301289" y="833373"/>
                </a:lnTo>
                <a:lnTo>
                  <a:pt x="278638" y="833373"/>
                </a:lnTo>
                <a:lnTo>
                  <a:pt x="283621" y="809397"/>
                </a:lnTo>
                <a:lnTo>
                  <a:pt x="262158" y="790599"/>
                </a:lnTo>
                <a:close/>
              </a:path>
              <a:path w="328294" h="863600">
                <a:moveTo>
                  <a:pt x="307975" y="723518"/>
                </a:moveTo>
                <a:lnTo>
                  <a:pt x="300354" y="728471"/>
                </a:lnTo>
                <a:lnTo>
                  <a:pt x="298831" y="736218"/>
                </a:lnTo>
                <a:lnTo>
                  <a:pt x="289392" y="781630"/>
                </a:lnTo>
                <a:lnTo>
                  <a:pt x="306196" y="831722"/>
                </a:lnTo>
                <a:lnTo>
                  <a:pt x="279019" y="840866"/>
                </a:lnTo>
                <a:lnTo>
                  <a:pt x="306237" y="840866"/>
                </a:lnTo>
                <a:lnTo>
                  <a:pt x="326770" y="741933"/>
                </a:lnTo>
                <a:lnTo>
                  <a:pt x="328294" y="734313"/>
                </a:lnTo>
                <a:lnTo>
                  <a:pt x="323341" y="726693"/>
                </a:lnTo>
                <a:lnTo>
                  <a:pt x="315721" y="725042"/>
                </a:lnTo>
                <a:lnTo>
                  <a:pt x="307975" y="723518"/>
                </a:lnTo>
                <a:close/>
              </a:path>
              <a:path w="328294" h="863600">
                <a:moveTo>
                  <a:pt x="283621" y="809397"/>
                </a:moveTo>
                <a:lnTo>
                  <a:pt x="278638" y="833373"/>
                </a:lnTo>
                <a:lnTo>
                  <a:pt x="302006" y="825499"/>
                </a:lnTo>
                <a:lnTo>
                  <a:pt x="283621" y="809397"/>
                </a:lnTo>
                <a:close/>
              </a:path>
              <a:path w="328294" h="863600">
                <a:moveTo>
                  <a:pt x="289392" y="781630"/>
                </a:moveTo>
                <a:lnTo>
                  <a:pt x="283621" y="809397"/>
                </a:lnTo>
                <a:lnTo>
                  <a:pt x="302006" y="825499"/>
                </a:lnTo>
                <a:lnTo>
                  <a:pt x="278638" y="833373"/>
                </a:lnTo>
                <a:lnTo>
                  <a:pt x="301289" y="833373"/>
                </a:lnTo>
                <a:lnTo>
                  <a:pt x="306196" y="831722"/>
                </a:lnTo>
                <a:lnTo>
                  <a:pt x="289392" y="781630"/>
                </a:lnTo>
                <a:close/>
              </a:path>
              <a:path w="328294" h="863600">
                <a:moveTo>
                  <a:pt x="27177" y="0"/>
                </a:moveTo>
                <a:lnTo>
                  <a:pt x="0" y="9016"/>
                </a:lnTo>
                <a:lnTo>
                  <a:pt x="262158" y="790599"/>
                </a:lnTo>
                <a:lnTo>
                  <a:pt x="283621" y="809397"/>
                </a:lnTo>
                <a:lnTo>
                  <a:pt x="289392" y="781630"/>
                </a:lnTo>
                <a:lnTo>
                  <a:pt x="27177" y="0"/>
                </a:lnTo>
                <a:close/>
              </a:path>
            </a:pathLst>
          </a:custGeom>
          <a:solidFill>
            <a:srgbClr val="C0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1036434" y="1710944"/>
            <a:ext cx="196215" cy="861060"/>
          </a:xfrm>
          <a:custGeom>
            <a:avLst/>
            <a:gdLst/>
            <a:ahLst/>
            <a:cxnLst/>
            <a:rect l="l" t="t" r="r" b="b"/>
            <a:pathLst>
              <a:path w="196215" h="861060">
                <a:moveTo>
                  <a:pt x="18300" y="724280"/>
                </a:moveTo>
                <a:lnTo>
                  <a:pt x="10960" y="727201"/>
                </a:lnTo>
                <a:lnTo>
                  <a:pt x="3619" y="729995"/>
                </a:lnTo>
                <a:lnTo>
                  <a:pt x="0" y="738377"/>
                </a:lnTo>
                <a:lnTo>
                  <a:pt x="48082" y="860932"/>
                </a:lnTo>
                <a:lnTo>
                  <a:pt x="69106" y="835024"/>
                </a:lnTo>
                <a:lnTo>
                  <a:pt x="66548" y="835024"/>
                </a:lnTo>
                <a:lnTo>
                  <a:pt x="38315" y="830706"/>
                </a:lnTo>
                <a:lnTo>
                  <a:pt x="46435" y="778447"/>
                </a:lnTo>
                <a:lnTo>
                  <a:pt x="29476" y="735202"/>
                </a:lnTo>
                <a:lnTo>
                  <a:pt x="26593" y="727963"/>
                </a:lnTo>
                <a:lnTo>
                  <a:pt x="18300" y="724280"/>
                </a:lnTo>
                <a:close/>
              </a:path>
              <a:path w="196215" h="861060">
                <a:moveTo>
                  <a:pt x="46435" y="778447"/>
                </a:moveTo>
                <a:lnTo>
                  <a:pt x="38315" y="830706"/>
                </a:lnTo>
                <a:lnTo>
                  <a:pt x="66548" y="835024"/>
                </a:lnTo>
                <a:lnTo>
                  <a:pt x="67692" y="827658"/>
                </a:lnTo>
                <a:lnTo>
                  <a:pt x="65735" y="827658"/>
                </a:lnTo>
                <a:lnTo>
                  <a:pt x="41338" y="823848"/>
                </a:lnTo>
                <a:lnTo>
                  <a:pt x="56780" y="804824"/>
                </a:lnTo>
                <a:lnTo>
                  <a:pt x="46435" y="778447"/>
                </a:lnTo>
                <a:close/>
              </a:path>
              <a:path w="196215" h="861060">
                <a:moveTo>
                  <a:pt x="117894" y="739774"/>
                </a:moveTo>
                <a:lnTo>
                  <a:pt x="108889" y="740663"/>
                </a:lnTo>
                <a:lnTo>
                  <a:pt x="74665" y="782791"/>
                </a:lnTo>
                <a:lnTo>
                  <a:pt x="66548" y="835024"/>
                </a:lnTo>
                <a:lnTo>
                  <a:pt x="69106" y="835024"/>
                </a:lnTo>
                <a:lnTo>
                  <a:pt x="131076" y="758697"/>
                </a:lnTo>
                <a:lnTo>
                  <a:pt x="130136" y="749680"/>
                </a:lnTo>
                <a:lnTo>
                  <a:pt x="117894" y="739774"/>
                </a:lnTo>
                <a:close/>
              </a:path>
              <a:path w="196215" h="861060">
                <a:moveTo>
                  <a:pt x="56780" y="804824"/>
                </a:moveTo>
                <a:lnTo>
                  <a:pt x="41338" y="823848"/>
                </a:lnTo>
                <a:lnTo>
                  <a:pt x="65735" y="827658"/>
                </a:lnTo>
                <a:lnTo>
                  <a:pt x="56780" y="804824"/>
                </a:lnTo>
                <a:close/>
              </a:path>
              <a:path w="196215" h="861060">
                <a:moveTo>
                  <a:pt x="74665" y="782791"/>
                </a:moveTo>
                <a:lnTo>
                  <a:pt x="56780" y="804824"/>
                </a:lnTo>
                <a:lnTo>
                  <a:pt x="65735" y="827658"/>
                </a:lnTo>
                <a:lnTo>
                  <a:pt x="67692" y="827658"/>
                </a:lnTo>
                <a:lnTo>
                  <a:pt x="74665" y="782791"/>
                </a:lnTo>
                <a:close/>
              </a:path>
              <a:path w="196215" h="861060">
                <a:moveTo>
                  <a:pt x="167386" y="0"/>
                </a:moveTo>
                <a:lnTo>
                  <a:pt x="46435" y="778447"/>
                </a:lnTo>
                <a:lnTo>
                  <a:pt x="56780" y="804824"/>
                </a:lnTo>
                <a:lnTo>
                  <a:pt x="74665" y="782791"/>
                </a:lnTo>
                <a:lnTo>
                  <a:pt x="195618" y="4444"/>
                </a:lnTo>
                <a:lnTo>
                  <a:pt x="167386" y="0"/>
                </a:lnTo>
                <a:close/>
              </a:path>
            </a:pathLst>
          </a:custGeom>
          <a:solidFill>
            <a:srgbClr val="C0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txBox="1"/>
          <p:nvPr/>
        </p:nvSpPr>
        <p:spPr>
          <a:xfrm>
            <a:off x="5562600" y="1112138"/>
            <a:ext cx="2757805" cy="261610"/>
          </a:xfrm>
          <a:prstGeom prst="rect">
            <a:avLst/>
          </a:prstGeom>
        </p:spPr>
        <p:txBody>
          <a:bodyPr vert="horz" wrap="square" lIns="0" tIns="0" rIns="0" bIns="0" rtlCol="0">
            <a:spAutoFit/>
          </a:bodyPr>
          <a:lstStyle/>
          <a:p>
            <a:pPr marL="12700" algn="ctr">
              <a:lnSpc>
                <a:spcPct val="100000"/>
              </a:lnSpc>
            </a:pPr>
            <a:r>
              <a:rPr lang="zh-CN" altLang="en-US" sz="1700" spc="-30" dirty="0">
                <a:solidFill>
                  <a:srgbClr val="244060"/>
                </a:solidFill>
                <a:latin typeface="Arial" panose="020B0604020202020204" pitchFamily="34" charset="0"/>
                <a:ea typeface="黑体" panose="02010609060101010101" pitchFamily="49" charset="-122"/>
                <a:cs typeface="Arial" panose="020B0604020202020204" pitchFamily="34" charset="0"/>
              </a:rPr>
              <a:t>通过适配板，易于组装</a:t>
            </a:r>
            <a:endParaRPr sz="1700" dirty="0">
              <a:latin typeface="Arial" panose="020B0604020202020204" pitchFamily="34" charset="0"/>
              <a:ea typeface="黑体" panose="02010609060101010101" pitchFamily="49" charset="-122"/>
              <a:cs typeface="Arial" panose="020B0604020202020204" pitchFamily="34" charset="0"/>
            </a:endParaRPr>
          </a:p>
        </p:txBody>
      </p:sp>
      <p:sp>
        <p:nvSpPr>
          <p:cNvPr id="9" name="object 4">
            <a:extLst>
              <a:ext uri="{FF2B5EF4-FFF2-40B4-BE49-F238E27FC236}">
                <a16:creationId xmlns:a16="http://schemas.microsoft.com/office/drawing/2014/main" id="{1E7D5E24-F56B-81E8-BE29-3D9AC6F22359}"/>
              </a:ext>
            </a:extLst>
          </p:cNvPr>
          <p:cNvSpPr txBox="1"/>
          <p:nvPr/>
        </p:nvSpPr>
        <p:spPr>
          <a:xfrm>
            <a:off x="4046829" y="1651030"/>
            <a:ext cx="1024281" cy="115673"/>
          </a:xfrm>
          <a:prstGeom prst="rect">
            <a:avLst/>
          </a:prstGeom>
        </p:spPr>
        <p:txBody>
          <a:bodyPr vert="horz" wrap="square" lIns="0" tIns="0" rIns="0" bIns="0" rtlCol="0">
            <a:spAutoFit/>
          </a:bodyPr>
          <a:lstStyle/>
          <a:p>
            <a:pPr marR="5080">
              <a:lnSpc>
                <a:spcPts val="1000"/>
              </a:lnSpc>
            </a:pP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汽车</a:t>
            </a:r>
            <a:r>
              <a:rPr lang="en-US" altLang="zh-CN" sz="700" spc="-50" dirty="0">
                <a:solidFill>
                  <a:srgbClr val="244060"/>
                </a:solidFill>
                <a:latin typeface="Arial" panose="020B0604020202020204" pitchFamily="34" charset="0"/>
                <a:ea typeface="黑体" panose="02010609060101010101" pitchFamily="49" charset="-122"/>
                <a:cs typeface="Arial" panose="020B0604020202020204" pitchFamily="34" charset="0"/>
              </a:rPr>
              <a:t>/</a:t>
            </a: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机器用钻孔</a:t>
            </a:r>
            <a:endParaRPr sz="700" dirty="0">
              <a:latin typeface="Arial" panose="020B0604020202020204" pitchFamily="34" charset="0"/>
              <a:ea typeface="黑体" panose="02010609060101010101" pitchFamily="49" charset="-122"/>
              <a:cs typeface="Arial" panose="020B0604020202020204" pitchFamily="34" charset="0"/>
            </a:endParaRPr>
          </a:p>
        </p:txBody>
      </p:sp>
      <p:sp>
        <p:nvSpPr>
          <p:cNvPr id="12" name="object 4">
            <a:extLst>
              <a:ext uri="{FF2B5EF4-FFF2-40B4-BE49-F238E27FC236}">
                <a16:creationId xmlns:a16="http://schemas.microsoft.com/office/drawing/2014/main" id="{71F67699-433B-1A21-79D7-DD8F66018A2C}"/>
              </a:ext>
            </a:extLst>
          </p:cNvPr>
          <p:cNvSpPr txBox="1"/>
          <p:nvPr/>
        </p:nvSpPr>
        <p:spPr>
          <a:xfrm>
            <a:off x="3275647" y="2538110"/>
            <a:ext cx="1024281" cy="115673"/>
          </a:xfrm>
          <a:prstGeom prst="rect">
            <a:avLst/>
          </a:prstGeom>
        </p:spPr>
        <p:txBody>
          <a:bodyPr vert="horz" wrap="square" lIns="0" tIns="0" rIns="0" bIns="0" rtlCol="0">
            <a:spAutoFit/>
          </a:bodyPr>
          <a:lstStyle/>
          <a:p>
            <a:pPr marR="5080">
              <a:lnSpc>
                <a:spcPts val="1000"/>
              </a:lnSpc>
            </a:pP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过滤器用钻孔</a:t>
            </a:r>
            <a:endParaRPr sz="700" dirty="0">
              <a:latin typeface="Arial" panose="020B0604020202020204" pitchFamily="34" charset="0"/>
              <a:ea typeface="黑体" panose="02010609060101010101" pitchFamily="49" charset="-122"/>
              <a:cs typeface="Arial" panose="020B0604020202020204" pitchFamily="34" charset="0"/>
            </a:endParaRPr>
          </a:p>
        </p:txBody>
      </p:sp>
      <p:sp>
        <p:nvSpPr>
          <p:cNvPr id="13" name="object 4">
            <a:extLst>
              <a:ext uri="{FF2B5EF4-FFF2-40B4-BE49-F238E27FC236}">
                <a16:creationId xmlns:a16="http://schemas.microsoft.com/office/drawing/2014/main" id="{7F06F5B9-DD1E-A127-6826-374ECDA08965}"/>
              </a:ext>
            </a:extLst>
          </p:cNvPr>
          <p:cNvSpPr txBox="1"/>
          <p:nvPr/>
        </p:nvSpPr>
        <p:spPr>
          <a:xfrm rot="19960724">
            <a:off x="4153507" y="3074674"/>
            <a:ext cx="410981" cy="116024"/>
          </a:xfrm>
          <a:prstGeom prst="rect">
            <a:avLst/>
          </a:prstGeom>
        </p:spPr>
        <p:txBody>
          <a:bodyPr vert="horz" wrap="square" lIns="0" tIns="0" rIns="0" bIns="0" rtlCol="0">
            <a:spAutoFit/>
          </a:bodyPr>
          <a:lstStyle/>
          <a:p>
            <a:pPr marR="5080">
              <a:lnSpc>
                <a:spcPts val="1000"/>
              </a:lnSpc>
            </a:pP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直径</a:t>
            </a:r>
            <a:endParaRPr sz="700" dirty="0">
              <a:latin typeface="Arial" panose="020B0604020202020204" pitchFamily="34" charset="0"/>
              <a:ea typeface="黑体" panose="02010609060101010101" pitchFamily="49" charset="-122"/>
              <a:cs typeface="Arial" panose="020B0604020202020204" pitchFamily="34" charset="0"/>
            </a:endParaRPr>
          </a:p>
        </p:txBody>
      </p:sp>
      <p:sp>
        <p:nvSpPr>
          <p:cNvPr id="14" name="object 4">
            <a:extLst>
              <a:ext uri="{FF2B5EF4-FFF2-40B4-BE49-F238E27FC236}">
                <a16:creationId xmlns:a16="http://schemas.microsoft.com/office/drawing/2014/main" id="{8F80972E-F9C0-70A7-BD28-0434830A8CF4}"/>
              </a:ext>
            </a:extLst>
          </p:cNvPr>
          <p:cNvSpPr txBox="1"/>
          <p:nvPr/>
        </p:nvSpPr>
        <p:spPr>
          <a:xfrm rot="2392638">
            <a:off x="5140141" y="4343547"/>
            <a:ext cx="410981" cy="116024"/>
          </a:xfrm>
          <a:prstGeom prst="rect">
            <a:avLst/>
          </a:prstGeom>
        </p:spPr>
        <p:txBody>
          <a:bodyPr vert="horz" wrap="square" lIns="0" tIns="0" rIns="0" bIns="0" rtlCol="0">
            <a:spAutoFit/>
          </a:bodyPr>
          <a:lstStyle/>
          <a:p>
            <a:pPr marR="5080">
              <a:lnSpc>
                <a:spcPts val="1000"/>
              </a:lnSpc>
            </a:pP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直径</a:t>
            </a:r>
            <a:endParaRPr sz="700" dirty="0">
              <a:latin typeface="Arial" panose="020B0604020202020204" pitchFamily="34" charset="0"/>
              <a:ea typeface="黑体" panose="02010609060101010101" pitchFamily="49" charset="-122"/>
              <a:cs typeface="Arial" panose="020B0604020202020204" pitchFamily="34" charset="0"/>
            </a:endParaRPr>
          </a:p>
        </p:txBody>
      </p:sp>
      <p:sp>
        <p:nvSpPr>
          <p:cNvPr id="15" name="object 4">
            <a:extLst>
              <a:ext uri="{FF2B5EF4-FFF2-40B4-BE49-F238E27FC236}">
                <a16:creationId xmlns:a16="http://schemas.microsoft.com/office/drawing/2014/main" id="{69E912EC-7B25-C103-4A9A-D261E2D19301}"/>
              </a:ext>
            </a:extLst>
          </p:cNvPr>
          <p:cNvSpPr txBox="1"/>
          <p:nvPr/>
        </p:nvSpPr>
        <p:spPr>
          <a:xfrm>
            <a:off x="5425440" y="1802804"/>
            <a:ext cx="1295400" cy="243913"/>
          </a:xfrm>
          <a:prstGeom prst="rect">
            <a:avLst/>
          </a:prstGeom>
        </p:spPr>
        <p:txBody>
          <a:bodyPr vert="horz" wrap="square" lIns="0" tIns="0" rIns="0" bIns="0" rtlCol="0">
            <a:spAutoFit/>
          </a:bodyPr>
          <a:lstStyle/>
          <a:p>
            <a:pPr marR="5080" algn="ctr">
              <a:lnSpc>
                <a:spcPts val="1000"/>
              </a:lnSpc>
            </a:pPr>
            <a:r>
              <a:rPr lang="zh-CN" altLang="en-US" sz="900" b="1" spc="-50" dirty="0">
                <a:solidFill>
                  <a:srgbClr val="244060"/>
                </a:solidFill>
                <a:latin typeface="Arial" panose="020B0604020202020204" pitchFamily="34" charset="0"/>
                <a:ea typeface="黑体" panose="02010609060101010101" pitchFamily="49" charset="-122"/>
                <a:cs typeface="Arial" panose="020B0604020202020204" pitchFamily="34" charset="0"/>
              </a:rPr>
              <a:t>安装方法 </a:t>
            </a:r>
            <a:r>
              <a:rPr lang="en-US" altLang="zh-CN" sz="900" b="1" spc="-50" dirty="0">
                <a:solidFill>
                  <a:srgbClr val="244060"/>
                </a:solidFill>
                <a:latin typeface="Arial" panose="020B0604020202020204" pitchFamily="34" charset="0"/>
                <a:ea typeface="黑体" panose="02010609060101010101" pitchFamily="49" charset="-122"/>
                <a:cs typeface="Arial" panose="020B0604020202020204" pitchFamily="34" charset="0"/>
              </a:rPr>
              <a:t>1</a:t>
            </a:r>
          </a:p>
          <a:p>
            <a:pPr marR="5080" algn="ctr">
              <a:lnSpc>
                <a:spcPts val="1000"/>
              </a:lnSpc>
            </a:pP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过滤器上部安装孔</a:t>
            </a:r>
            <a:endParaRPr sz="700" dirty="0">
              <a:latin typeface="Arial" panose="020B0604020202020204" pitchFamily="34" charset="0"/>
              <a:ea typeface="黑体" panose="02010609060101010101" pitchFamily="49" charset="-122"/>
              <a:cs typeface="Arial" panose="020B0604020202020204" pitchFamily="34" charset="0"/>
            </a:endParaRPr>
          </a:p>
        </p:txBody>
      </p:sp>
      <p:sp>
        <p:nvSpPr>
          <p:cNvPr id="16" name="object 4">
            <a:extLst>
              <a:ext uri="{FF2B5EF4-FFF2-40B4-BE49-F238E27FC236}">
                <a16:creationId xmlns:a16="http://schemas.microsoft.com/office/drawing/2014/main" id="{BF6AD4FB-09A2-FD28-F5F8-AD4E499CA43A}"/>
              </a:ext>
            </a:extLst>
          </p:cNvPr>
          <p:cNvSpPr txBox="1"/>
          <p:nvPr/>
        </p:nvSpPr>
        <p:spPr>
          <a:xfrm>
            <a:off x="7079457" y="1802804"/>
            <a:ext cx="1295400" cy="243913"/>
          </a:xfrm>
          <a:prstGeom prst="rect">
            <a:avLst/>
          </a:prstGeom>
        </p:spPr>
        <p:txBody>
          <a:bodyPr vert="horz" wrap="square" lIns="0" tIns="0" rIns="0" bIns="0" rtlCol="0">
            <a:spAutoFit/>
          </a:bodyPr>
          <a:lstStyle/>
          <a:p>
            <a:pPr marR="5080" algn="ctr">
              <a:lnSpc>
                <a:spcPts val="1000"/>
              </a:lnSpc>
            </a:pPr>
            <a:r>
              <a:rPr lang="zh-CN" altLang="en-US" sz="900" b="1" spc="-50" dirty="0">
                <a:solidFill>
                  <a:srgbClr val="244060"/>
                </a:solidFill>
                <a:latin typeface="Arial" panose="020B0604020202020204" pitchFamily="34" charset="0"/>
                <a:ea typeface="黑体" panose="02010609060101010101" pitchFamily="49" charset="-122"/>
                <a:cs typeface="Arial" panose="020B0604020202020204" pitchFamily="34" charset="0"/>
              </a:rPr>
              <a:t>安装方法 </a:t>
            </a:r>
            <a:r>
              <a:rPr lang="en-US" altLang="zh-CN" sz="900" b="1" spc="-50" dirty="0">
                <a:solidFill>
                  <a:srgbClr val="244060"/>
                </a:solidFill>
                <a:latin typeface="Arial" panose="020B0604020202020204" pitchFamily="34" charset="0"/>
                <a:ea typeface="黑体" panose="02010609060101010101" pitchFamily="49" charset="-122"/>
                <a:cs typeface="Arial" panose="020B0604020202020204" pitchFamily="34" charset="0"/>
              </a:rPr>
              <a:t>2</a:t>
            </a:r>
          </a:p>
          <a:p>
            <a:pPr marR="5080" algn="ctr">
              <a:lnSpc>
                <a:spcPts val="1000"/>
              </a:lnSpc>
            </a:pPr>
            <a:r>
              <a:rPr lang="zh-CN" altLang="en-US" sz="700" spc="-50" dirty="0">
                <a:solidFill>
                  <a:srgbClr val="244060"/>
                </a:solidFill>
                <a:latin typeface="Arial" panose="020B0604020202020204" pitchFamily="34" charset="0"/>
                <a:ea typeface="黑体" panose="02010609060101010101" pitchFamily="49" charset="-122"/>
                <a:cs typeface="Arial" panose="020B0604020202020204" pitchFamily="34" charset="0"/>
              </a:rPr>
              <a:t>过滤器左右两侧安装孔</a:t>
            </a:r>
            <a:endParaRPr sz="700" dirty="0">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25" dirty="0">
                <a:latin typeface="Arial" panose="020B0604020202020204" pitchFamily="34" charset="0"/>
                <a:ea typeface="黑体" panose="02010609060101010101" pitchFamily="49" charset="-122"/>
                <a:cs typeface="Arial" panose="020B0604020202020204" pitchFamily="34" charset="0"/>
              </a:rPr>
              <a:t>系统连接</a:t>
            </a:r>
            <a:endParaRPr spc="-5" dirty="0">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3024504" y="2643784"/>
            <a:ext cx="1368425" cy="692785"/>
          </a:xfrm>
          <a:custGeom>
            <a:avLst/>
            <a:gdLst/>
            <a:ahLst/>
            <a:cxnLst/>
            <a:rect l="l" t="t" r="r" b="b"/>
            <a:pathLst>
              <a:path w="1368425" h="692785">
                <a:moveTo>
                  <a:pt x="0" y="692505"/>
                </a:moveTo>
                <a:lnTo>
                  <a:pt x="1368170" y="692505"/>
                </a:lnTo>
                <a:lnTo>
                  <a:pt x="1368170" y="0"/>
                </a:lnTo>
                <a:lnTo>
                  <a:pt x="0" y="0"/>
                </a:lnTo>
                <a:lnTo>
                  <a:pt x="0" y="692505"/>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p:nvPr/>
        </p:nvSpPr>
        <p:spPr>
          <a:xfrm>
            <a:off x="3203829" y="2427757"/>
            <a:ext cx="1368425" cy="692785"/>
          </a:xfrm>
          <a:custGeom>
            <a:avLst/>
            <a:gdLst/>
            <a:ahLst/>
            <a:cxnLst/>
            <a:rect l="l" t="t" r="r" b="b"/>
            <a:pathLst>
              <a:path w="1368425" h="692785">
                <a:moveTo>
                  <a:pt x="0" y="692505"/>
                </a:moveTo>
                <a:lnTo>
                  <a:pt x="1368170" y="692505"/>
                </a:lnTo>
                <a:lnTo>
                  <a:pt x="1368170" y="0"/>
                </a:lnTo>
                <a:lnTo>
                  <a:pt x="0" y="0"/>
                </a:lnTo>
                <a:lnTo>
                  <a:pt x="0" y="692505"/>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837565" y="1833255"/>
            <a:ext cx="1067435" cy="281295"/>
          </a:xfrm>
          <a:prstGeom prst="rect">
            <a:avLst/>
          </a:prstGeom>
        </p:spPr>
        <p:txBody>
          <a:bodyPr vert="horz" wrap="square" lIns="0" tIns="0" rIns="0" bIns="0" rtlCol="0">
            <a:spAutoFit/>
          </a:bodyPr>
          <a:lstStyle/>
          <a:p>
            <a:pPr marL="12700" marR="5080" indent="-3175" algn="ctr">
              <a:lnSpc>
                <a:spcPct val="150000"/>
              </a:lnSpc>
            </a:pPr>
            <a:r>
              <a:rPr lang="zh-CN" altLang="en-US" sz="1400" dirty="0">
                <a:solidFill>
                  <a:srgbClr val="585858"/>
                </a:solidFill>
                <a:latin typeface="Arial" panose="020B0604020202020204" pitchFamily="34" charset="0"/>
                <a:ea typeface="黑体" panose="02010609060101010101" pitchFamily="49" charset="-122"/>
                <a:cs typeface="Arial" panose="020B0604020202020204" pitchFamily="34" charset="0"/>
              </a:rPr>
              <a:t>与右侧相同</a:t>
            </a:r>
            <a:endParaRPr sz="1400" dirty="0">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1971217" y="1405981"/>
            <a:ext cx="153035" cy="1165860"/>
          </a:xfrm>
          <a:custGeom>
            <a:avLst/>
            <a:gdLst/>
            <a:ahLst/>
            <a:cxnLst/>
            <a:rect l="l" t="t" r="r" b="b"/>
            <a:pathLst>
              <a:path w="153035" h="1165860">
                <a:moveTo>
                  <a:pt x="152476" y="1165768"/>
                </a:moveTo>
                <a:lnTo>
                  <a:pt x="114234" y="1164161"/>
                </a:lnTo>
                <a:lnTo>
                  <a:pt x="76734" y="1157067"/>
                </a:lnTo>
                <a:lnTo>
                  <a:pt x="71450" y="596300"/>
                </a:lnTo>
                <a:lnTo>
                  <a:pt x="68956" y="592950"/>
                </a:lnTo>
                <a:lnTo>
                  <a:pt x="19285" y="583708"/>
                </a:lnTo>
                <a:lnTo>
                  <a:pt x="0" y="582929"/>
                </a:lnTo>
                <a:lnTo>
                  <a:pt x="18352" y="582357"/>
                </a:lnTo>
                <a:lnTo>
                  <a:pt x="62586" y="575523"/>
                </a:lnTo>
                <a:lnTo>
                  <a:pt x="71450" y="13370"/>
                </a:lnTo>
                <a:lnTo>
                  <a:pt x="73952" y="10020"/>
                </a:lnTo>
                <a:lnTo>
                  <a:pt x="81044" y="6987"/>
                </a:lnTo>
                <a:lnTo>
                  <a:pt x="92108" y="4370"/>
                </a:lnTo>
                <a:lnTo>
                  <a:pt x="106522" y="2267"/>
                </a:lnTo>
                <a:lnTo>
                  <a:pt x="123667" y="778"/>
                </a:lnTo>
                <a:lnTo>
                  <a:pt x="142925" y="0"/>
                </a:lnTo>
              </a:path>
            </a:pathLst>
          </a:custGeom>
          <a:ln w="19050">
            <a:solidFill>
              <a:srgbClr val="375F92"/>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2264029" y="1394739"/>
            <a:ext cx="1879599" cy="3435858"/>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4219066" y="1628013"/>
            <a:ext cx="1082040" cy="248285"/>
          </a:xfrm>
          <a:custGeom>
            <a:avLst/>
            <a:gdLst/>
            <a:ahLst/>
            <a:cxnLst/>
            <a:rect l="l" t="t" r="r" b="b"/>
            <a:pathLst>
              <a:path w="1082039" h="248285">
                <a:moveTo>
                  <a:pt x="67183" y="173100"/>
                </a:moveTo>
                <a:lnTo>
                  <a:pt x="0" y="225425"/>
                </a:lnTo>
                <a:lnTo>
                  <a:pt x="82169" y="247776"/>
                </a:lnTo>
                <a:lnTo>
                  <a:pt x="77046" y="222250"/>
                </a:lnTo>
                <a:lnTo>
                  <a:pt x="64135" y="222250"/>
                </a:lnTo>
                <a:lnTo>
                  <a:pt x="60325" y="203581"/>
                </a:lnTo>
                <a:lnTo>
                  <a:pt x="72799" y="201086"/>
                </a:lnTo>
                <a:lnTo>
                  <a:pt x="67183" y="173100"/>
                </a:lnTo>
                <a:close/>
              </a:path>
              <a:path w="1082039" h="248285">
                <a:moveTo>
                  <a:pt x="72799" y="201086"/>
                </a:moveTo>
                <a:lnTo>
                  <a:pt x="60325" y="203581"/>
                </a:lnTo>
                <a:lnTo>
                  <a:pt x="64135" y="222250"/>
                </a:lnTo>
                <a:lnTo>
                  <a:pt x="76547" y="219767"/>
                </a:lnTo>
                <a:lnTo>
                  <a:pt x="72799" y="201086"/>
                </a:lnTo>
                <a:close/>
              </a:path>
              <a:path w="1082039" h="248285">
                <a:moveTo>
                  <a:pt x="76547" y="219767"/>
                </a:moveTo>
                <a:lnTo>
                  <a:pt x="64135" y="222250"/>
                </a:lnTo>
                <a:lnTo>
                  <a:pt x="77046" y="222250"/>
                </a:lnTo>
                <a:lnTo>
                  <a:pt x="76547" y="219767"/>
                </a:lnTo>
                <a:close/>
              </a:path>
              <a:path w="1082039" h="248285">
                <a:moveTo>
                  <a:pt x="1078230" y="0"/>
                </a:moveTo>
                <a:lnTo>
                  <a:pt x="72799" y="201086"/>
                </a:lnTo>
                <a:lnTo>
                  <a:pt x="76547" y="219767"/>
                </a:lnTo>
                <a:lnTo>
                  <a:pt x="1081913" y="18669"/>
                </a:lnTo>
                <a:lnTo>
                  <a:pt x="1078230" y="0"/>
                </a:lnTo>
                <a:close/>
              </a:path>
            </a:pathLst>
          </a:custGeom>
          <a:solidFill>
            <a:srgbClr val="006FC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9"/>
          <p:cNvSpPr txBox="1"/>
          <p:nvPr/>
        </p:nvSpPr>
        <p:spPr>
          <a:xfrm>
            <a:off x="5344159" y="1488186"/>
            <a:ext cx="1733550" cy="215444"/>
          </a:xfrm>
          <a:prstGeom prst="rect">
            <a:avLst/>
          </a:prstGeom>
        </p:spPr>
        <p:txBody>
          <a:bodyPr vert="horz" wrap="square" lIns="0" tIns="0" rIns="0" bIns="0" rtlCol="0">
            <a:spAutoFit/>
          </a:bodyPr>
          <a:lstStyle/>
          <a:p>
            <a:pPr marL="12700">
              <a:lnSpc>
                <a:spcPct val="100000"/>
              </a:lnSpc>
            </a:pPr>
            <a:r>
              <a:rPr lang="zh-CN" altLang="en-US" sz="1400" dirty="0">
                <a:solidFill>
                  <a:srgbClr val="585858"/>
                </a:solidFill>
                <a:latin typeface="Arial" panose="020B0604020202020204" pitchFamily="34" charset="0"/>
                <a:ea typeface="黑体" panose="02010609060101010101" pitchFamily="49" charset="-122"/>
                <a:cs typeface="Arial" panose="020B0604020202020204" pitchFamily="34" charset="0"/>
              </a:rPr>
              <a:t>通风口</a:t>
            </a:r>
            <a:endParaRPr sz="1400" dirty="0">
              <a:latin typeface="Arial" panose="020B0604020202020204" pitchFamily="34" charset="0"/>
              <a:ea typeface="黑体" panose="02010609060101010101" pitchFamily="49" charset="-122"/>
              <a:cs typeface="Arial" panose="020B0604020202020204" pitchFamily="34" charset="0"/>
            </a:endParaRPr>
          </a:p>
        </p:txBody>
      </p:sp>
      <p:sp>
        <p:nvSpPr>
          <p:cNvPr id="10" name="object 10"/>
          <p:cNvSpPr/>
          <p:nvPr/>
        </p:nvSpPr>
        <p:spPr>
          <a:xfrm>
            <a:off x="4219066" y="2128520"/>
            <a:ext cx="1289685" cy="110489"/>
          </a:xfrm>
          <a:custGeom>
            <a:avLst/>
            <a:gdLst/>
            <a:ahLst/>
            <a:cxnLst/>
            <a:rect l="l" t="t" r="r" b="b"/>
            <a:pathLst>
              <a:path w="1289685" h="110489">
                <a:moveTo>
                  <a:pt x="74041" y="34290"/>
                </a:moveTo>
                <a:lnTo>
                  <a:pt x="0" y="76327"/>
                </a:lnTo>
                <a:lnTo>
                  <a:pt x="77978" y="110362"/>
                </a:lnTo>
                <a:lnTo>
                  <a:pt x="76538" y="82550"/>
                </a:lnTo>
                <a:lnTo>
                  <a:pt x="63881" y="82550"/>
                </a:lnTo>
                <a:lnTo>
                  <a:pt x="62865" y="63500"/>
                </a:lnTo>
                <a:lnTo>
                  <a:pt x="75518" y="62844"/>
                </a:lnTo>
                <a:lnTo>
                  <a:pt x="74041" y="34290"/>
                </a:lnTo>
                <a:close/>
              </a:path>
              <a:path w="1289685" h="110489">
                <a:moveTo>
                  <a:pt x="75518" y="62844"/>
                </a:moveTo>
                <a:lnTo>
                  <a:pt x="62865" y="63500"/>
                </a:lnTo>
                <a:lnTo>
                  <a:pt x="63881" y="82550"/>
                </a:lnTo>
                <a:lnTo>
                  <a:pt x="76504" y="81894"/>
                </a:lnTo>
                <a:lnTo>
                  <a:pt x="75518" y="62844"/>
                </a:lnTo>
                <a:close/>
              </a:path>
              <a:path w="1289685" h="110489">
                <a:moveTo>
                  <a:pt x="76504" y="81894"/>
                </a:moveTo>
                <a:lnTo>
                  <a:pt x="63881" y="82550"/>
                </a:lnTo>
                <a:lnTo>
                  <a:pt x="76538" y="82550"/>
                </a:lnTo>
                <a:lnTo>
                  <a:pt x="76504" y="81894"/>
                </a:lnTo>
                <a:close/>
              </a:path>
              <a:path w="1289685" h="110489">
                <a:moveTo>
                  <a:pt x="1288542" y="0"/>
                </a:moveTo>
                <a:lnTo>
                  <a:pt x="75518" y="62844"/>
                </a:lnTo>
                <a:lnTo>
                  <a:pt x="76504" y="81894"/>
                </a:lnTo>
                <a:lnTo>
                  <a:pt x="1289558" y="18923"/>
                </a:lnTo>
                <a:lnTo>
                  <a:pt x="1288542" y="0"/>
                </a:lnTo>
                <a:close/>
              </a:path>
            </a:pathLst>
          </a:custGeom>
          <a:solidFill>
            <a:srgbClr val="006FC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11"/>
          <p:cNvSpPr txBox="1"/>
          <p:nvPr/>
        </p:nvSpPr>
        <p:spPr>
          <a:xfrm>
            <a:off x="5581015" y="2030247"/>
            <a:ext cx="1733550" cy="215444"/>
          </a:xfrm>
          <a:prstGeom prst="rect">
            <a:avLst/>
          </a:prstGeom>
        </p:spPr>
        <p:txBody>
          <a:bodyPr vert="horz" wrap="square" lIns="0" tIns="0" rIns="0" bIns="0" rtlCol="0">
            <a:spAutoFit/>
          </a:bodyPr>
          <a:lstStyle/>
          <a:p>
            <a:pPr marL="12700">
              <a:lnSpc>
                <a:spcPct val="100000"/>
              </a:lnSpc>
            </a:pPr>
            <a:r>
              <a:rPr lang="zh-CN" altLang="en-US" sz="1400" dirty="0">
                <a:solidFill>
                  <a:srgbClr val="585858"/>
                </a:solidFill>
                <a:latin typeface="Arial" panose="020B0604020202020204" pitchFamily="34" charset="0"/>
                <a:ea typeface="黑体" panose="02010609060101010101" pitchFamily="49" charset="-122"/>
                <a:cs typeface="Arial" panose="020B0604020202020204" pitchFamily="34" charset="0"/>
              </a:rPr>
              <a:t>燃油箱或燃油回流口</a:t>
            </a:r>
            <a:endParaRPr sz="1400" dirty="0">
              <a:latin typeface="Arial" panose="020B0604020202020204" pitchFamily="34" charset="0"/>
              <a:ea typeface="黑体" panose="02010609060101010101" pitchFamily="49" charset="-122"/>
              <a:cs typeface="Arial" panose="020B0604020202020204" pitchFamily="34" charset="0"/>
            </a:endParaRPr>
          </a:p>
        </p:txBody>
      </p:sp>
      <p:sp>
        <p:nvSpPr>
          <p:cNvPr id="14" name="object 14"/>
          <p:cNvSpPr/>
          <p:nvPr/>
        </p:nvSpPr>
        <p:spPr>
          <a:xfrm>
            <a:off x="3875913" y="2148458"/>
            <a:ext cx="890269" cy="978535"/>
          </a:xfrm>
          <a:custGeom>
            <a:avLst/>
            <a:gdLst/>
            <a:ahLst/>
            <a:cxnLst/>
            <a:rect l="l" t="t" r="r" b="b"/>
            <a:pathLst>
              <a:path w="890270" h="978535">
                <a:moveTo>
                  <a:pt x="58370" y="49961"/>
                </a:moveTo>
                <a:lnTo>
                  <a:pt x="44273" y="62788"/>
                </a:lnTo>
                <a:lnTo>
                  <a:pt x="876173" y="978154"/>
                </a:lnTo>
                <a:lnTo>
                  <a:pt x="890270" y="965327"/>
                </a:lnTo>
                <a:lnTo>
                  <a:pt x="58370" y="49961"/>
                </a:lnTo>
                <a:close/>
              </a:path>
              <a:path w="890270" h="978535">
                <a:moveTo>
                  <a:pt x="0" y="0"/>
                </a:moveTo>
                <a:lnTo>
                  <a:pt x="23113" y="82042"/>
                </a:lnTo>
                <a:lnTo>
                  <a:pt x="44273" y="62788"/>
                </a:lnTo>
                <a:lnTo>
                  <a:pt x="35687" y="53340"/>
                </a:lnTo>
                <a:lnTo>
                  <a:pt x="49784" y="40513"/>
                </a:lnTo>
                <a:lnTo>
                  <a:pt x="68754" y="40513"/>
                </a:lnTo>
                <a:lnTo>
                  <a:pt x="79501" y="30734"/>
                </a:lnTo>
                <a:lnTo>
                  <a:pt x="0" y="0"/>
                </a:lnTo>
                <a:close/>
              </a:path>
              <a:path w="890270" h="978535">
                <a:moveTo>
                  <a:pt x="49784" y="40513"/>
                </a:moveTo>
                <a:lnTo>
                  <a:pt x="35687" y="53340"/>
                </a:lnTo>
                <a:lnTo>
                  <a:pt x="44273" y="62788"/>
                </a:lnTo>
                <a:lnTo>
                  <a:pt x="58370" y="49961"/>
                </a:lnTo>
                <a:lnTo>
                  <a:pt x="49784" y="40513"/>
                </a:lnTo>
                <a:close/>
              </a:path>
              <a:path w="890270" h="978535">
                <a:moveTo>
                  <a:pt x="68754" y="40513"/>
                </a:moveTo>
                <a:lnTo>
                  <a:pt x="49784" y="40513"/>
                </a:lnTo>
                <a:lnTo>
                  <a:pt x="58370" y="49961"/>
                </a:lnTo>
                <a:lnTo>
                  <a:pt x="68754" y="40513"/>
                </a:lnTo>
                <a:close/>
              </a:path>
            </a:pathLst>
          </a:custGeom>
          <a:solidFill>
            <a:srgbClr val="006FC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5" name="object 15"/>
          <p:cNvSpPr txBox="1"/>
          <p:nvPr/>
        </p:nvSpPr>
        <p:spPr>
          <a:xfrm>
            <a:off x="4795520" y="3072028"/>
            <a:ext cx="1988820" cy="215444"/>
          </a:xfrm>
          <a:prstGeom prst="rect">
            <a:avLst/>
          </a:prstGeom>
        </p:spPr>
        <p:txBody>
          <a:bodyPr vert="horz" wrap="square" lIns="0" tIns="0" rIns="0" bIns="0" rtlCol="0">
            <a:spAutoFit/>
          </a:bodyPr>
          <a:lstStyle/>
          <a:p>
            <a:pPr marL="12700">
              <a:lnSpc>
                <a:spcPct val="100000"/>
              </a:lnSpc>
            </a:pPr>
            <a:r>
              <a:rPr lang="zh-CN" altLang="en-US" sz="1400" dirty="0">
                <a:solidFill>
                  <a:srgbClr val="585858"/>
                </a:solidFill>
                <a:latin typeface="Arial" panose="020B0604020202020204" pitchFamily="34" charset="0"/>
                <a:ea typeface="黑体" panose="02010609060101010101" pitchFamily="49" charset="-122"/>
                <a:cs typeface="Arial" panose="020B0604020202020204" pitchFamily="34" charset="0"/>
              </a:rPr>
              <a:t>发动机出口</a:t>
            </a:r>
            <a:endParaRPr sz="1400" dirty="0">
              <a:latin typeface="Arial" panose="020B0604020202020204" pitchFamily="34" charset="0"/>
              <a:ea typeface="黑体" panose="02010609060101010101" pitchFamily="49" charset="-122"/>
              <a:cs typeface="Arial" panose="020B0604020202020204" pitchFamily="34" charset="0"/>
            </a:endParaRPr>
          </a:p>
        </p:txBody>
      </p:sp>
      <p:sp>
        <p:nvSpPr>
          <p:cNvPr id="16" name="object 16"/>
          <p:cNvSpPr/>
          <p:nvPr/>
        </p:nvSpPr>
        <p:spPr>
          <a:xfrm>
            <a:off x="3203829" y="4522419"/>
            <a:ext cx="1555750" cy="93345"/>
          </a:xfrm>
          <a:custGeom>
            <a:avLst/>
            <a:gdLst/>
            <a:ahLst/>
            <a:cxnLst/>
            <a:rect l="l" t="t" r="r" b="b"/>
            <a:pathLst>
              <a:path w="1555750" h="93345">
                <a:moveTo>
                  <a:pt x="76485" y="28559"/>
                </a:moveTo>
                <a:lnTo>
                  <a:pt x="75914" y="47607"/>
                </a:lnTo>
                <a:lnTo>
                  <a:pt x="1554987" y="93065"/>
                </a:lnTo>
                <a:lnTo>
                  <a:pt x="1555495" y="74015"/>
                </a:lnTo>
                <a:lnTo>
                  <a:pt x="76485" y="28559"/>
                </a:lnTo>
                <a:close/>
              </a:path>
              <a:path w="1555750" h="93345">
                <a:moveTo>
                  <a:pt x="77343" y="0"/>
                </a:moveTo>
                <a:lnTo>
                  <a:pt x="0" y="35750"/>
                </a:lnTo>
                <a:lnTo>
                  <a:pt x="75056" y="76161"/>
                </a:lnTo>
                <a:lnTo>
                  <a:pt x="75914" y="47607"/>
                </a:lnTo>
                <a:lnTo>
                  <a:pt x="63245" y="47218"/>
                </a:lnTo>
                <a:lnTo>
                  <a:pt x="63754" y="28168"/>
                </a:lnTo>
                <a:lnTo>
                  <a:pt x="76497" y="28168"/>
                </a:lnTo>
                <a:lnTo>
                  <a:pt x="77343" y="0"/>
                </a:lnTo>
                <a:close/>
              </a:path>
              <a:path w="1555750" h="93345">
                <a:moveTo>
                  <a:pt x="63754" y="28168"/>
                </a:moveTo>
                <a:lnTo>
                  <a:pt x="63245" y="47218"/>
                </a:lnTo>
                <a:lnTo>
                  <a:pt x="75914" y="47607"/>
                </a:lnTo>
                <a:lnTo>
                  <a:pt x="76485" y="28559"/>
                </a:lnTo>
                <a:lnTo>
                  <a:pt x="63754" y="28168"/>
                </a:lnTo>
                <a:close/>
              </a:path>
              <a:path w="1555750" h="93345">
                <a:moveTo>
                  <a:pt x="76497" y="28168"/>
                </a:moveTo>
                <a:lnTo>
                  <a:pt x="63754" y="28168"/>
                </a:lnTo>
                <a:lnTo>
                  <a:pt x="76485" y="28559"/>
                </a:lnTo>
                <a:lnTo>
                  <a:pt x="76497" y="28168"/>
                </a:lnTo>
                <a:close/>
              </a:path>
            </a:pathLst>
          </a:custGeom>
          <a:solidFill>
            <a:srgbClr val="006FC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7" name="object 17"/>
          <p:cNvSpPr txBox="1"/>
          <p:nvPr/>
        </p:nvSpPr>
        <p:spPr>
          <a:xfrm>
            <a:off x="4856479" y="4486833"/>
            <a:ext cx="1264285" cy="215444"/>
          </a:xfrm>
          <a:prstGeom prst="rect">
            <a:avLst/>
          </a:prstGeom>
        </p:spPr>
        <p:txBody>
          <a:bodyPr vert="horz" wrap="square" lIns="0" tIns="0" rIns="0" bIns="0" rtlCol="0">
            <a:spAutoFit/>
          </a:bodyPr>
          <a:lstStyle/>
          <a:p>
            <a:pPr marL="12700">
              <a:lnSpc>
                <a:spcPct val="100000"/>
              </a:lnSpc>
            </a:pPr>
            <a:r>
              <a:rPr lang="zh-CN" altLang="en-US" sz="1400" dirty="0">
                <a:solidFill>
                  <a:srgbClr val="585858"/>
                </a:solidFill>
                <a:latin typeface="Arial" panose="020B0604020202020204" pitchFamily="34" charset="0"/>
                <a:ea typeface="黑体" panose="02010609060101010101" pitchFamily="49" charset="-122"/>
                <a:cs typeface="Arial" panose="020B0604020202020204" pitchFamily="34" charset="0"/>
              </a:rPr>
              <a:t>排水</a:t>
            </a:r>
            <a:endParaRPr sz="1400" dirty="0">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25" dirty="0">
                <a:latin typeface="Arial" panose="020B0604020202020204" pitchFamily="34" charset="0"/>
                <a:ea typeface="黑体" panose="02010609060101010101" pitchFamily="49" charset="-122"/>
                <a:cs typeface="Arial" panose="020B0604020202020204" pitchFamily="34" charset="0"/>
              </a:rPr>
              <a:t>系统连接</a:t>
            </a:r>
            <a:endParaRPr spc="-5" dirty="0">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p:nvPr/>
        </p:nvSpPr>
        <p:spPr>
          <a:xfrm>
            <a:off x="989850" y="1095311"/>
            <a:ext cx="7164324" cy="3646678"/>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25" dirty="0">
                <a:latin typeface="Arial" panose="020B0604020202020204" pitchFamily="34" charset="0"/>
                <a:ea typeface="黑体" panose="02010609060101010101" pitchFamily="49" charset="-122"/>
                <a:cs typeface="Arial" panose="020B0604020202020204" pitchFamily="34" charset="0"/>
              </a:rPr>
              <a:t>系统连接</a:t>
            </a:r>
            <a:endParaRPr spc="-5" dirty="0">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p:nvPr/>
        </p:nvSpPr>
        <p:spPr>
          <a:xfrm>
            <a:off x="2123694" y="805180"/>
            <a:ext cx="3638296" cy="4177665"/>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28C4CC6-AA6B-989A-EAB6-1F57E9EC82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652" y="895350"/>
            <a:ext cx="8692426" cy="4051108"/>
          </a:xfrm>
          <a:prstGeom prst="rect">
            <a:avLst/>
          </a:prstGeom>
        </p:spPr>
      </p:pic>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尺寸 </a:t>
            </a:r>
            <a:r>
              <a:rPr lang="en-US" altLang="zh-CN" spc="-5" dirty="0">
                <a:latin typeface="Arial" panose="020B0604020202020204" pitchFamily="34" charset="0"/>
                <a:ea typeface="黑体" panose="02010609060101010101" pitchFamily="49" charset="-122"/>
                <a:cs typeface="Arial" panose="020B0604020202020204" pitchFamily="34" charset="0"/>
              </a:rPr>
              <a:t>- </a:t>
            </a:r>
            <a:r>
              <a:rPr lang="zh-CN" altLang="en-US" spc="-5" dirty="0">
                <a:latin typeface="Arial" panose="020B0604020202020204" pitchFamily="34" charset="0"/>
                <a:ea typeface="黑体" panose="02010609060101010101" pitchFamily="49" charset="-122"/>
                <a:cs typeface="Arial" panose="020B0604020202020204" pitchFamily="34" charset="0"/>
              </a:rPr>
              <a:t>汽车</a:t>
            </a:r>
            <a:endParaRPr spc="-15" dirty="0">
              <a:latin typeface="Arial" panose="020B0604020202020204" pitchFamily="34" charset="0"/>
              <a:ea typeface="黑体" panose="02010609060101010101" pitchFamily="49" charset="-122"/>
              <a:cs typeface="Arial" panose="020B0604020202020204" pitchFamily="34" charset="0"/>
            </a:endParaRPr>
          </a:p>
        </p:txBody>
      </p:sp>
      <p:sp>
        <p:nvSpPr>
          <p:cNvPr id="5" name="文本框 4">
            <a:extLst>
              <a:ext uri="{FF2B5EF4-FFF2-40B4-BE49-F238E27FC236}">
                <a16:creationId xmlns:a16="http://schemas.microsoft.com/office/drawing/2014/main" id="{3D8C8028-AE5B-BD55-472E-6BF3B423B5B6}"/>
              </a:ext>
            </a:extLst>
          </p:cNvPr>
          <p:cNvSpPr txBox="1"/>
          <p:nvPr/>
        </p:nvSpPr>
        <p:spPr>
          <a:xfrm>
            <a:off x="513645" y="4479574"/>
            <a:ext cx="1143000" cy="304800"/>
          </a:xfrm>
          <a:prstGeom prst="rect">
            <a:avLst/>
          </a:prstGeom>
          <a:noFill/>
        </p:spPr>
        <p:txBody>
          <a:bodyPr wrap="square" lIns="0" tIns="0" rIns="0" bIns="0" rtlCol="0">
            <a:spAutoFit/>
          </a:bodyPr>
          <a:lstStyle/>
          <a:p>
            <a:r>
              <a:rPr lang="zh-CN" altLang="zh-CN" sz="1000" dirty="0">
                <a:effectLst/>
                <a:latin typeface="Arial" panose="020B0604020202020204" pitchFamily="34" charset="0"/>
                <a:ea typeface="黑体" panose="02010609060101010101" pitchFamily="49" charset="-122"/>
                <a:cs typeface="Arial" panose="020B0604020202020204" pitchFamily="34" charset="0"/>
              </a:rPr>
              <a:t>更换滤芯的所需间隙</a:t>
            </a:r>
          </a:p>
          <a:p>
            <a:endParaRPr lang="zh-CN" altLang="en-US" sz="1000" dirty="0">
              <a:latin typeface="Arial" panose="020B0604020202020204" pitchFamily="34" charset="0"/>
              <a:ea typeface="黑体" panose="02010609060101010101" pitchFamily="49" charset="-122"/>
              <a:cs typeface="Arial" panose="020B0604020202020204" pitchFamily="34" charset="0"/>
            </a:endParaRPr>
          </a:p>
        </p:txBody>
      </p:sp>
      <p:sp>
        <p:nvSpPr>
          <p:cNvPr id="6" name="文本框 5">
            <a:extLst>
              <a:ext uri="{FF2B5EF4-FFF2-40B4-BE49-F238E27FC236}">
                <a16:creationId xmlns:a16="http://schemas.microsoft.com/office/drawing/2014/main" id="{75D61CB8-B357-69C7-30B4-08902A8281B3}"/>
              </a:ext>
            </a:extLst>
          </p:cNvPr>
          <p:cNvSpPr txBox="1"/>
          <p:nvPr/>
        </p:nvSpPr>
        <p:spPr>
          <a:xfrm rot="18373502">
            <a:off x="2841240" y="2672063"/>
            <a:ext cx="751382" cy="246221"/>
          </a:xfrm>
          <a:prstGeom prst="rect">
            <a:avLst/>
          </a:prstGeom>
          <a:noFill/>
        </p:spPr>
        <p:txBody>
          <a:bodyPr wrap="square" lIns="0" tIns="0" rIns="0" bIns="0" rtlCol="0">
            <a:spAutoFit/>
          </a:bodyPr>
          <a:lstStyle/>
          <a:p>
            <a:pPr algn="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M14X1.5</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螺纹深度：</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15</a:t>
            </a:r>
            <a:endParaRPr lang="zh-CN" altLang="en-US" sz="800" dirty="0">
              <a:solidFill>
                <a:schemeClr val="tx2">
                  <a:lumMod val="60000"/>
                  <a:lumOff val="4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7" name="文本框 6">
            <a:extLst>
              <a:ext uri="{FF2B5EF4-FFF2-40B4-BE49-F238E27FC236}">
                <a16:creationId xmlns:a16="http://schemas.microsoft.com/office/drawing/2014/main" id="{B0DAC91C-0AD3-8022-4642-0A1BEB979590}"/>
              </a:ext>
            </a:extLst>
          </p:cNvPr>
          <p:cNvSpPr txBox="1"/>
          <p:nvPr/>
        </p:nvSpPr>
        <p:spPr>
          <a:xfrm rot="17552893">
            <a:off x="5685598" y="3061908"/>
            <a:ext cx="1143000" cy="369332"/>
          </a:xfrm>
          <a:prstGeom prst="rect">
            <a:avLst/>
          </a:prstGeom>
          <a:noFill/>
        </p:spPr>
        <p:txBody>
          <a:bodyPr wrap="square" lIns="0" tIns="0" rIns="0" bIns="0" rtlCol="0">
            <a:spAutoFit/>
          </a:bodyPr>
          <a:lstStyle/>
          <a:p>
            <a:pPr algn="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M8</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螺纹深度：</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12</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最大螺钉长度：</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尺寸 </a:t>
            </a:r>
            <a:r>
              <a:rPr lang="en-US" altLang="zh-CN" spc="-5" dirty="0">
                <a:latin typeface="Arial" panose="020B0604020202020204" pitchFamily="34" charset="0"/>
                <a:ea typeface="黑体" panose="02010609060101010101" pitchFamily="49" charset="-122"/>
                <a:cs typeface="Arial" panose="020B0604020202020204" pitchFamily="34" charset="0"/>
              </a:rPr>
              <a:t>– </a:t>
            </a:r>
            <a:r>
              <a:rPr lang="zh-CN" altLang="en-US" spc="-5" dirty="0">
                <a:latin typeface="Arial" panose="020B0604020202020204" pitchFamily="34" charset="0"/>
                <a:ea typeface="黑体" panose="02010609060101010101" pitchFamily="49" charset="-122"/>
                <a:cs typeface="Arial" panose="020B0604020202020204" pitchFamily="34" charset="0"/>
              </a:rPr>
              <a:t>工业</a:t>
            </a:r>
            <a:endParaRPr dirty="0">
              <a:latin typeface="Arial" panose="020B0604020202020204" pitchFamily="34" charset="0"/>
              <a:ea typeface="黑体" panose="02010609060101010101" pitchFamily="49" charset="-122"/>
              <a:cs typeface="Arial" panose="020B0604020202020204" pitchFamily="34" charset="0"/>
            </a:endParaRPr>
          </a:p>
        </p:txBody>
      </p:sp>
      <p:pic>
        <p:nvPicPr>
          <p:cNvPr id="7" name="图片 6">
            <a:extLst>
              <a:ext uri="{FF2B5EF4-FFF2-40B4-BE49-F238E27FC236}">
                <a16:creationId xmlns:a16="http://schemas.microsoft.com/office/drawing/2014/main" id="{CB99ECEB-D4BA-9DFD-518A-D0DE2D66D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856517"/>
            <a:ext cx="8099446" cy="4153633"/>
          </a:xfrm>
          <a:prstGeom prst="rect">
            <a:avLst/>
          </a:prstGeom>
        </p:spPr>
      </p:pic>
      <p:sp>
        <p:nvSpPr>
          <p:cNvPr id="8" name="文本框 7">
            <a:extLst>
              <a:ext uri="{FF2B5EF4-FFF2-40B4-BE49-F238E27FC236}">
                <a16:creationId xmlns:a16="http://schemas.microsoft.com/office/drawing/2014/main" id="{19184D06-72AB-5E06-8A2C-65C3F6DA82C9}"/>
              </a:ext>
            </a:extLst>
          </p:cNvPr>
          <p:cNvSpPr txBox="1"/>
          <p:nvPr/>
        </p:nvSpPr>
        <p:spPr>
          <a:xfrm>
            <a:off x="1044222" y="4581503"/>
            <a:ext cx="708378" cy="307777"/>
          </a:xfrm>
          <a:prstGeom prst="rect">
            <a:avLst/>
          </a:prstGeom>
          <a:noFill/>
        </p:spPr>
        <p:txBody>
          <a:bodyPr wrap="square" lIns="0" tIns="0" rIns="0" bIns="0" rtlCol="0">
            <a:spAutoFit/>
          </a:bodyPr>
          <a:lstStyle/>
          <a:p>
            <a:r>
              <a:rPr lang="zh-CN" altLang="en-US" sz="1000" dirty="0">
                <a:effectLst/>
                <a:latin typeface="Arial" panose="020B0604020202020204" pitchFamily="34" charset="0"/>
                <a:ea typeface="黑体" panose="02010609060101010101" pitchFamily="49" charset="-122"/>
                <a:cs typeface="Arial" panose="020B0604020202020204" pitchFamily="34" charset="0"/>
              </a:rPr>
              <a:t>更换滤芯的所需间隙</a:t>
            </a:r>
            <a:endParaRPr lang="zh-CN" altLang="en-US" sz="1000" dirty="0">
              <a:latin typeface="Arial" panose="020B0604020202020204" pitchFamily="34" charset="0"/>
              <a:ea typeface="黑体" panose="02010609060101010101" pitchFamily="49" charset="-122"/>
              <a:cs typeface="Arial" panose="020B0604020202020204" pitchFamily="34" charset="0"/>
            </a:endParaRPr>
          </a:p>
        </p:txBody>
      </p:sp>
      <p:sp>
        <p:nvSpPr>
          <p:cNvPr id="9" name="文本框 8">
            <a:extLst>
              <a:ext uri="{FF2B5EF4-FFF2-40B4-BE49-F238E27FC236}">
                <a16:creationId xmlns:a16="http://schemas.microsoft.com/office/drawing/2014/main" id="{6D21C424-03A5-43C0-1184-5A3D12E22F94}"/>
              </a:ext>
            </a:extLst>
          </p:cNvPr>
          <p:cNvSpPr txBox="1"/>
          <p:nvPr/>
        </p:nvSpPr>
        <p:spPr>
          <a:xfrm rot="17913928">
            <a:off x="2756197" y="3009641"/>
            <a:ext cx="1155876" cy="369332"/>
          </a:xfrm>
          <a:prstGeom prst="rect">
            <a:avLst/>
          </a:prstGeom>
          <a:noFill/>
        </p:spPr>
        <p:txBody>
          <a:bodyPr wrap="square" lIns="0" tIns="0" rIns="0" bIns="0" rtlCol="0">
            <a:spAutoFit/>
          </a:bodyPr>
          <a:lstStyle/>
          <a:p>
            <a:pPr algn="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M14X1.5</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螺纹深度：</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15</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紧固扭矩：</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15Nm±1Nm</a:t>
            </a:r>
          </a:p>
        </p:txBody>
      </p:sp>
      <p:sp>
        <p:nvSpPr>
          <p:cNvPr id="10" name="文本框 9">
            <a:extLst>
              <a:ext uri="{FF2B5EF4-FFF2-40B4-BE49-F238E27FC236}">
                <a16:creationId xmlns:a16="http://schemas.microsoft.com/office/drawing/2014/main" id="{8B8CCE35-A8E8-E639-983F-0D4E26F7FC5B}"/>
              </a:ext>
            </a:extLst>
          </p:cNvPr>
          <p:cNvSpPr txBox="1"/>
          <p:nvPr/>
        </p:nvSpPr>
        <p:spPr>
          <a:xfrm rot="17827366">
            <a:off x="5256445" y="3181791"/>
            <a:ext cx="1155876" cy="492443"/>
          </a:xfrm>
          <a:prstGeom prst="rect">
            <a:avLst/>
          </a:prstGeom>
          <a:noFill/>
        </p:spPr>
        <p:txBody>
          <a:bodyPr wrap="square" lIns="0" tIns="0" rIns="0" bIns="0" rtlCol="0">
            <a:spAutoFit/>
          </a:bodyPr>
          <a:lstStyle/>
          <a:p>
            <a:pPr algn="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M8</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螺纹深度：</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12</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最大螺钉长度：</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22</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紧固扭矩：</a:t>
            </a: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5Nm±1Nm</a:t>
            </a:r>
          </a:p>
        </p:txBody>
      </p:sp>
      <p:sp>
        <p:nvSpPr>
          <p:cNvPr id="11" name="文本框 10">
            <a:extLst>
              <a:ext uri="{FF2B5EF4-FFF2-40B4-BE49-F238E27FC236}">
                <a16:creationId xmlns:a16="http://schemas.microsoft.com/office/drawing/2014/main" id="{BC63950E-607D-5DFC-FDEE-02624C4087B5}"/>
              </a:ext>
            </a:extLst>
          </p:cNvPr>
          <p:cNvSpPr txBox="1"/>
          <p:nvPr/>
        </p:nvSpPr>
        <p:spPr>
          <a:xfrm>
            <a:off x="7552066" y="4115608"/>
            <a:ext cx="708378" cy="246221"/>
          </a:xfrm>
          <a:prstGeom prst="rect">
            <a:avLst/>
          </a:prstGeom>
          <a:noFill/>
        </p:spPr>
        <p:txBody>
          <a:bodyPr wrap="square" lIns="0" tIns="0" rIns="0" bIns="0" rtlCol="0">
            <a:spAutoFit/>
          </a:bodyPr>
          <a:lstStyle/>
          <a:p>
            <a:pPr algn="r"/>
            <a:r>
              <a:rPr lang="en-US" altLang="zh-CN"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PG7</a:t>
            </a:r>
          </a:p>
          <a:p>
            <a:pPr algn="r"/>
            <a:r>
              <a:rPr lang="zh-CN" altLang="en-US" sz="800" dirty="0">
                <a:solidFill>
                  <a:schemeClr val="tx2">
                    <a:lumMod val="60000"/>
                    <a:lumOff val="40000"/>
                  </a:schemeClr>
                </a:solidFill>
                <a:effectLst/>
                <a:latin typeface="Arial" panose="020B0604020202020204" pitchFamily="34" charset="0"/>
                <a:ea typeface="黑体" panose="02010609060101010101" pitchFamily="49" charset="-122"/>
                <a:cs typeface="Arial" panose="020B0604020202020204" pitchFamily="34" charset="0"/>
              </a:rPr>
              <a:t>用手拧紧</a:t>
            </a:r>
            <a:endParaRPr lang="zh-CN" altLang="en-US" sz="800" dirty="0">
              <a:solidFill>
                <a:schemeClr val="tx2">
                  <a:lumMod val="60000"/>
                  <a:lumOff val="40000"/>
                </a:schemeClr>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dirty="0">
                <a:latin typeface="Arial" panose="020B0604020202020204" pitchFamily="34" charset="0"/>
                <a:ea typeface="黑体" panose="02010609060101010101" pitchFamily="49" charset="-122"/>
                <a:cs typeface="Arial" panose="020B0604020202020204" pitchFamily="34" charset="0"/>
              </a:rPr>
              <a:t>排水</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txBox="1"/>
          <p:nvPr/>
        </p:nvSpPr>
        <p:spPr>
          <a:xfrm>
            <a:off x="7538719" y="792098"/>
            <a:ext cx="1484630" cy="215444"/>
          </a:xfrm>
          <a:prstGeom prst="rect">
            <a:avLst/>
          </a:prstGeom>
        </p:spPr>
        <p:txBody>
          <a:bodyPr vert="horz" wrap="square" lIns="0" tIns="0" rIns="0" bIns="0" rtlCol="0">
            <a:spAutoFit/>
          </a:bodyPr>
          <a:lstStyle/>
          <a:p>
            <a:pPr marL="12700">
              <a:lnSpc>
                <a:spcPct val="100000"/>
              </a:lnSpc>
            </a:pP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C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L</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E</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A</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N</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E</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T</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O</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L</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U</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T</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I</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O</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N</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endParaRPr sz="700">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p:nvPr/>
        </p:nvSpPr>
        <p:spPr>
          <a:xfrm>
            <a:off x="1312545" y="1204849"/>
            <a:ext cx="668655" cy="307777"/>
          </a:xfrm>
          <a:prstGeom prst="rect">
            <a:avLst/>
          </a:prstGeom>
        </p:spPr>
        <p:txBody>
          <a:bodyPr vert="horz" wrap="square" lIns="0" tIns="0" rIns="0" bIns="0" rtlCol="0">
            <a:spAutoFit/>
          </a:bodyPr>
          <a:lstStyle/>
          <a:p>
            <a:pPr marL="12700" algn="ctr">
              <a:lnSpc>
                <a:spcPct val="100000"/>
              </a:lnSpc>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打开</a:t>
            </a:r>
            <a:endParaRPr sz="2000" dirty="0">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3939540" y="1204849"/>
            <a:ext cx="708660" cy="307777"/>
          </a:xfrm>
          <a:prstGeom prst="rect">
            <a:avLst/>
          </a:prstGeom>
        </p:spPr>
        <p:txBody>
          <a:bodyPr vert="horz" wrap="square" lIns="0" tIns="0" rIns="0" bIns="0" rtlCol="0">
            <a:spAutoFit/>
          </a:bodyPr>
          <a:lstStyle/>
          <a:p>
            <a:pPr marL="12700" algn="ctr">
              <a:lnSpc>
                <a:spcPct val="100000"/>
              </a:lnSpc>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排水</a:t>
            </a:r>
            <a:endParaRPr sz="2000" dirty="0">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txBox="1"/>
          <p:nvPr/>
        </p:nvSpPr>
        <p:spPr>
          <a:xfrm>
            <a:off x="6629400" y="1204849"/>
            <a:ext cx="702945" cy="307777"/>
          </a:xfrm>
          <a:prstGeom prst="rect">
            <a:avLst/>
          </a:prstGeom>
        </p:spPr>
        <p:txBody>
          <a:bodyPr vert="horz" wrap="square" lIns="0" tIns="0" rIns="0" bIns="0" rtlCol="0">
            <a:spAutoFit/>
          </a:bodyPr>
          <a:lstStyle/>
          <a:p>
            <a:pPr marL="12700" algn="ctr">
              <a:lnSpc>
                <a:spcPct val="100000"/>
              </a:lnSpc>
            </a:pPr>
            <a:r>
              <a:rPr lang="zh-CN" altLang="en-US" sz="2000" dirty="0">
                <a:solidFill>
                  <a:srgbClr val="585858"/>
                </a:solidFill>
                <a:latin typeface="Arial" panose="020B0604020202020204" pitchFamily="34" charset="0"/>
                <a:ea typeface="黑体" panose="02010609060101010101" pitchFamily="49" charset="-122"/>
                <a:cs typeface="Arial" panose="020B0604020202020204" pitchFamily="34" charset="0"/>
              </a:rPr>
              <a:t>关闭</a:t>
            </a:r>
            <a:endParaRPr sz="2000" dirty="0">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3419855" y="2765501"/>
            <a:ext cx="1602739" cy="1799970"/>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6510146" y="4607648"/>
            <a:ext cx="471170" cy="335280"/>
          </a:xfrm>
          <a:custGeom>
            <a:avLst/>
            <a:gdLst/>
            <a:ahLst/>
            <a:cxnLst/>
            <a:rect l="l" t="t" r="r" b="b"/>
            <a:pathLst>
              <a:path w="471170" h="335279">
                <a:moveTo>
                  <a:pt x="0" y="0"/>
                </a:moveTo>
                <a:lnTo>
                  <a:pt x="0" y="117779"/>
                </a:lnTo>
                <a:lnTo>
                  <a:pt x="1079" y="128901"/>
                </a:lnTo>
                <a:lnTo>
                  <a:pt x="25951" y="171414"/>
                </a:lnTo>
                <a:lnTo>
                  <a:pt x="64455" y="200446"/>
                </a:lnTo>
                <a:lnTo>
                  <a:pt x="98647" y="218025"/>
                </a:lnTo>
                <a:lnTo>
                  <a:pt x="139080" y="233925"/>
                </a:lnTo>
                <a:lnTo>
                  <a:pt x="185258" y="247922"/>
                </a:lnTo>
                <a:lnTo>
                  <a:pt x="236687" y="259794"/>
                </a:lnTo>
                <a:lnTo>
                  <a:pt x="292870" y="269319"/>
                </a:lnTo>
                <a:lnTo>
                  <a:pt x="353313" y="276275"/>
                </a:lnTo>
                <a:lnTo>
                  <a:pt x="353313" y="335165"/>
                </a:lnTo>
                <a:lnTo>
                  <a:pt x="471043" y="222592"/>
                </a:lnTo>
                <a:lnTo>
                  <a:pt x="409686" y="158495"/>
                </a:lnTo>
                <a:lnTo>
                  <a:pt x="353313" y="158495"/>
                </a:lnTo>
                <a:lnTo>
                  <a:pt x="322590" y="155353"/>
                </a:lnTo>
                <a:lnTo>
                  <a:pt x="264215" y="147084"/>
                </a:lnTo>
                <a:lnTo>
                  <a:pt x="210347" y="136358"/>
                </a:lnTo>
                <a:lnTo>
                  <a:pt x="161482" y="123395"/>
                </a:lnTo>
                <a:lnTo>
                  <a:pt x="118114" y="108419"/>
                </a:lnTo>
                <a:lnTo>
                  <a:pt x="80740" y="91652"/>
                </a:lnTo>
                <a:lnTo>
                  <a:pt x="36998" y="63630"/>
                </a:lnTo>
                <a:lnTo>
                  <a:pt x="9528" y="32829"/>
                </a:lnTo>
                <a:lnTo>
                  <a:pt x="1079" y="11121"/>
                </a:lnTo>
                <a:lnTo>
                  <a:pt x="0" y="0"/>
                </a:lnTo>
                <a:close/>
              </a:path>
              <a:path w="471170" h="335279">
                <a:moveTo>
                  <a:pt x="353313" y="99606"/>
                </a:moveTo>
                <a:lnTo>
                  <a:pt x="353313" y="158495"/>
                </a:lnTo>
                <a:lnTo>
                  <a:pt x="409686" y="158495"/>
                </a:lnTo>
                <a:lnTo>
                  <a:pt x="353313" y="99606"/>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9"/>
          <p:cNvSpPr/>
          <p:nvPr/>
        </p:nvSpPr>
        <p:spPr>
          <a:xfrm>
            <a:off x="6510216" y="4443967"/>
            <a:ext cx="471170" cy="222885"/>
          </a:xfrm>
          <a:custGeom>
            <a:avLst/>
            <a:gdLst/>
            <a:ahLst/>
            <a:cxnLst/>
            <a:rect l="l" t="t" r="r" b="b"/>
            <a:pathLst>
              <a:path w="471170" h="222885">
                <a:moveTo>
                  <a:pt x="466193" y="0"/>
                </a:moveTo>
                <a:lnTo>
                  <a:pt x="414439" y="1173"/>
                </a:lnTo>
                <a:lnTo>
                  <a:pt x="363446" y="4310"/>
                </a:lnTo>
                <a:lnTo>
                  <a:pt x="313726" y="9383"/>
                </a:lnTo>
                <a:lnTo>
                  <a:pt x="266057" y="16287"/>
                </a:lnTo>
                <a:lnTo>
                  <a:pt x="200826" y="29542"/>
                </a:lnTo>
                <a:lnTo>
                  <a:pt x="143744" y="45876"/>
                </a:lnTo>
                <a:lnTo>
                  <a:pt x="95365" y="64854"/>
                </a:lnTo>
                <a:lnTo>
                  <a:pt x="56246" y="86040"/>
                </a:lnTo>
                <a:lnTo>
                  <a:pt x="16143" y="121007"/>
                </a:lnTo>
                <a:lnTo>
                  <a:pt x="0" y="158493"/>
                </a:lnTo>
                <a:lnTo>
                  <a:pt x="266" y="171293"/>
                </a:lnTo>
                <a:lnTo>
                  <a:pt x="3473" y="184156"/>
                </a:lnTo>
                <a:lnTo>
                  <a:pt x="9689" y="197026"/>
                </a:lnTo>
                <a:lnTo>
                  <a:pt x="18983" y="209849"/>
                </a:lnTo>
                <a:lnTo>
                  <a:pt x="31426" y="222571"/>
                </a:lnTo>
                <a:lnTo>
                  <a:pt x="42715" y="213263"/>
                </a:lnTo>
                <a:lnTo>
                  <a:pt x="55509" y="204293"/>
                </a:lnTo>
                <a:lnTo>
                  <a:pt x="102284" y="179557"/>
                </a:lnTo>
                <a:lnTo>
                  <a:pt x="139831" y="165031"/>
                </a:lnTo>
                <a:lnTo>
                  <a:pt x="181879" y="152218"/>
                </a:lnTo>
                <a:lnTo>
                  <a:pt x="227920" y="141239"/>
                </a:lnTo>
                <a:lnTo>
                  <a:pt x="277451" y="132215"/>
                </a:lnTo>
                <a:lnTo>
                  <a:pt x="329963" y="125266"/>
                </a:lnTo>
                <a:lnTo>
                  <a:pt x="384953" y="120515"/>
                </a:lnTo>
                <a:lnTo>
                  <a:pt x="441912" y="118081"/>
                </a:lnTo>
                <a:lnTo>
                  <a:pt x="470973" y="117771"/>
                </a:lnTo>
                <a:lnTo>
                  <a:pt x="466193" y="0"/>
                </a:lnTo>
                <a:close/>
              </a:path>
            </a:pathLst>
          </a:custGeom>
          <a:solidFill>
            <a:srgbClr val="406897"/>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0" name="object 10"/>
          <p:cNvSpPr/>
          <p:nvPr/>
        </p:nvSpPr>
        <p:spPr>
          <a:xfrm>
            <a:off x="6510146" y="4443958"/>
            <a:ext cx="471170" cy="499109"/>
          </a:xfrm>
          <a:custGeom>
            <a:avLst/>
            <a:gdLst/>
            <a:ahLst/>
            <a:cxnLst/>
            <a:rect l="l" t="t" r="r" b="b"/>
            <a:pathLst>
              <a:path w="471170" h="499110">
                <a:moveTo>
                  <a:pt x="0" y="163690"/>
                </a:moveTo>
                <a:lnTo>
                  <a:pt x="16774" y="207048"/>
                </a:lnTo>
                <a:lnTo>
                  <a:pt x="49854" y="237006"/>
                </a:lnTo>
                <a:lnTo>
                  <a:pt x="98647" y="263936"/>
                </a:lnTo>
                <a:lnTo>
                  <a:pt x="139080" y="279835"/>
                </a:lnTo>
                <a:lnTo>
                  <a:pt x="185258" y="293832"/>
                </a:lnTo>
                <a:lnTo>
                  <a:pt x="236687" y="305705"/>
                </a:lnTo>
                <a:lnTo>
                  <a:pt x="292870" y="315230"/>
                </a:lnTo>
                <a:lnTo>
                  <a:pt x="353313" y="322186"/>
                </a:lnTo>
                <a:lnTo>
                  <a:pt x="353313" y="263296"/>
                </a:lnTo>
                <a:lnTo>
                  <a:pt x="471043" y="386283"/>
                </a:lnTo>
                <a:lnTo>
                  <a:pt x="353313" y="498855"/>
                </a:lnTo>
                <a:lnTo>
                  <a:pt x="353313" y="439966"/>
                </a:lnTo>
                <a:lnTo>
                  <a:pt x="322590" y="436823"/>
                </a:lnTo>
                <a:lnTo>
                  <a:pt x="264215" y="428554"/>
                </a:lnTo>
                <a:lnTo>
                  <a:pt x="210347" y="417828"/>
                </a:lnTo>
                <a:lnTo>
                  <a:pt x="161482" y="404865"/>
                </a:lnTo>
                <a:lnTo>
                  <a:pt x="118114" y="389889"/>
                </a:lnTo>
                <a:lnTo>
                  <a:pt x="80740" y="373122"/>
                </a:lnTo>
                <a:lnTo>
                  <a:pt x="36998" y="345100"/>
                </a:lnTo>
                <a:lnTo>
                  <a:pt x="9528" y="314299"/>
                </a:lnTo>
                <a:lnTo>
                  <a:pt x="0" y="281470"/>
                </a:lnTo>
                <a:lnTo>
                  <a:pt x="0" y="163690"/>
                </a:lnTo>
                <a:lnTo>
                  <a:pt x="13685" y="124355"/>
                </a:lnTo>
                <a:lnTo>
                  <a:pt x="52563" y="88467"/>
                </a:lnTo>
                <a:lnTo>
                  <a:pt x="90862" y="67019"/>
                </a:lnTo>
                <a:lnTo>
                  <a:pt x="137937" y="47945"/>
                </a:lnTo>
                <a:lnTo>
                  <a:pt x="192819" y="31584"/>
                </a:lnTo>
                <a:lnTo>
                  <a:pt x="254539" y="18271"/>
                </a:lnTo>
                <a:lnTo>
                  <a:pt x="322128" y="8345"/>
                </a:lnTo>
                <a:lnTo>
                  <a:pt x="394619" y="2142"/>
                </a:lnTo>
                <a:lnTo>
                  <a:pt x="471043" y="0"/>
                </a:lnTo>
                <a:lnTo>
                  <a:pt x="471043" y="117779"/>
                </a:lnTo>
                <a:lnTo>
                  <a:pt x="441982" y="118089"/>
                </a:lnTo>
                <a:lnTo>
                  <a:pt x="413287" y="119009"/>
                </a:lnTo>
                <a:lnTo>
                  <a:pt x="357249" y="122617"/>
                </a:lnTo>
                <a:lnTo>
                  <a:pt x="303435" y="128482"/>
                </a:lnTo>
                <a:lnTo>
                  <a:pt x="252351" y="136483"/>
                </a:lnTo>
                <a:lnTo>
                  <a:pt x="204501" y="146500"/>
                </a:lnTo>
                <a:lnTo>
                  <a:pt x="160393" y="158412"/>
                </a:lnTo>
                <a:lnTo>
                  <a:pt x="120533" y="172096"/>
                </a:lnTo>
                <a:lnTo>
                  <a:pt x="85426" y="187433"/>
                </a:lnTo>
                <a:lnTo>
                  <a:pt x="42784" y="213272"/>
                </a:lnTo>
                <a:lnTo>
                  <a:pt x="31496" y="222580"/>
                </a:lnTo>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11"/>
          <p:cNvSpPr/>
          <p:nvPr/>
        </p:nvSpPr>
        <p:spPr>
          <a:xfrm>
            <a:off x="6078092" y="1816011"/>
            <a:ext cx="1806320" cy="2879979"/>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object 12"/>
          <p:cNvSpPr/>
          <p:nvPr/>
        </p:nvSpPr>
        <p:spPr>
          <a:xfrm>
            <a:off x="1226680" y="4668977"/>
            <a:ext cx="432434" cy="273685"/>
          </a:xfrm>
          <a:custGeom>
            <a:avLst/>
            <a:gdLst/>
            <a:ahLst/>
            <a:cxnLst/>
            <a:rect l="l" t="t" r="r" b="b"/>
            <a:pathLst>
              <a:path w="432435" h="273685">
                <a:moveTo>
                  <a:pt x="107962" y="57581"/>
                </a:moveTo>
                <a:lnTo>
                  <a:pt x="0" y="171030"/>
                </a:lnTo>
                <a:lnTo>
                  <a:pt x="107962" y="273608"/>
                </a:lnTo>
                <a:lnTo>
                  <a:pt x="111229" y="219258"/>
                </a:lnTo>
                <a:lnTo>
                  <a:pt x="123886" y="217844"/>
                </a:lnTo>
                <a:lnTo>
                  <a:pt x="169585" y="211312"/>
                </a:lnTo>
                <a:lnTo>
                  <a:pt x="230971" y="198584"/>
                </a:lnTo>
                <a:lnTo>
                  <a:pt x="285274" y="182504"/>
                </a:lnTo>
                <a:lnTo>
                  <a:pt x="331930" y="163518"/>
                </a:lnTo>
                <a:lnTo>
                  <a:pt x="370377" y="142070"/>
                </a:lnTo>
                <a:lnTo>
                  <a:pt x="406521" y="111582"/>
                </a:lnTo>
                <a:lnTo>
                  <a:pt x="107962" y="111582"/>
                </a:lnTo>
                <a:lnTo>
                  <a:pt x="107962" y="57581"/>
                </a:lnTo>
                <a:close/>
              </a:path>
              <a:path w="432435" h="273685">
                <a:moveTo>
                  <a:pt x="409968" y="0"/>
                </a:moveTo>
                <a:lnTo>
                  <a:pt x="374390" y="31358"/>
                </a:lnTo>
                <a:lnTo>
                  <a:pt x="338231" y="52402"/>
                </a:lnTo>
                <a:lnTo>
                  <a:pt x="294827" y="71002"/>
                </a:lnTo>
                <a:lnTo>
                  <a:pt x="244968" y="86864"/>
                </a:lnTo>
                <a:lnTo>
                  <a:pt x="189443" y="99694"/>
                </a:lnTo>
                <a:lnTo>
                  <a:pt x="149669" y="106420"/>
                </a:lnTo>
                <a:lnTo>
                  <a:pt x="107962" y="111582"/>
                </a:lnTo>
                <a:lnTo>
                  <a:pt x="406521" y="111582"/>
                </a:lnTo>
                <a:lnTo>
                  <a:pt x="430840" y="67408"/>
                </a:lnTo>
                <a:lnTo>
                  <a:pt x="432176" y="54044"/>
                </a:lnTo>
                <a:lnTo>
                  <a:pt x="430827" y="40566"/>
                </a:lnTo>
                <a:lnTo>
                  <a:pt x="426723" y="27029"/>
                </a:lnTo>
                <a:lnTo>
                  <a:pt x="419794" y="13488"/>
                </a:lnTo>
                <a:lnTo>
                  <a:pt x="409968"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3" name="object 13"/>
          <p:cNvSpPr/>
          <p:nvPr/>
        </p:nvSpPr>
        <p:spPr>
          <a:xfrm>
            <a:off x="1226680" y="4443958"/>
            <a:ext cx="432434" cy="279400"/>
          </a:xfrm>
          <a:custGeom>
            <a:avLst/>
            <a:gdLst/>
            <a:ahLst/>
            <a:cxnLst/>
            <a:rect l="l" t="t" r="r" b="b"/>
            <a:pathLst>
              <a:path w="432435" h="279400">
                <a:moveTo>
                  <a:pt x="0" y="0"/>
                </a:moveTo>
                <a:lnTo>
                  <a:pt x="0" y="108013"/>
                </a:lnTo>
                <a:lnTo>
                  <a:pt x="35439" y="108580"/>
                </a:lnTo>
                <a:lnTo>
                  <a:pt x="70088" y="110251"/>
                </a:lnTo>
                <a:lnTo>
                  <a:pt x="136574" y="116732"/>
                </a:lnTo>
                <a:lnTo>
                  <a:pt x="198569" y="127102"/>
                </a:lnTo>
                <a:lnTo>
                  <a:pt x="255182" y="141010"/>
                </a:lnTo>
                <a:lnTo>
                  <a:pt x="305525" y="158103"/>
                </a:lnTo>
                <a:lnTo>
                  <a:pt x="348709" y="178030"/>
                </a:lnTo>
                <a:lnTo>
                  <a:pt x="383844" y="200439"/>
                </a:lnTo>
                <a:lnTo>
                  <a:pt x="419510" y="237934"/>
                </a:lnTo>
                <a:lnTo>
                  <a:pt x="432066" y="279031"/>
                </a:lnTo>
                <a:lnTo>
                  <a:pt x="432066" y="171018"/>
                </a:lnTo>
                <a:lnTo>
                  <a:pt x="419510" y="129920"/>
                </a:lnTo>
                <a:lnTo>
                  <a:pt x="383844" y="92425"/>
                </a:lnTo>
                <a:lnTo>
                  <a:pt x="348709" y="70017"/>
                </a:lnTo>
                <a:lnTo>
                  <a:pt x="305525" y="50090"/>
                </a:lnTo>
                <a:lnTo>
                  <a:pt x="255182" y="32996"/>
                </a:lnTo>
                <a:lnTo>
                  <a:pt x="198569" y="19088"/>
                </a:lnTo>
                <a:lnTo>
                  <a:pt x="136574" y="8718"/>
                </a:lnTo>
                <a:lnTo>
                  <a:pt x="70088" y="2238"/>
                </a:lnTo>
                <a:lnTo>
                  <a:pt x="35439" y="566"/>
                </a:lnTo>
                <a:lnTo>
                  <a:pt x="0" y="0"/>
                </a:lnTo>
                <a:close/>
              </a:path>
            </a:pathLst>
          </a:custGeom>
          <a:solidFill>
            <a:srgbClr val="406897"/>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4" name="object 14"/>
          <p:cNvSpPr/>
          <p:nvPr/>
        </p:nvSpPr>
        <p:spPr>
          <a:xfrm>
            <a:off x="1226680" y="4443958"/>
            <a:ext cx="432434" cy="499109"/>
          </a:xfrm>
          <a:custGeom>
            <a:avLst/>
            <a:gdLst/>
            <a:ahLst/>
            <a:cxnLst/>
            <a:rect l="l" t="t" r="r" b="b"/>
            <a:pathLst>
              <a:path w="432435" h="499110">
                <a:moveTo>
                  <a:pt x="432066" y="279031"/>
                </a:moveTo>
                <a:lnTo>
                  <a:pt x="419510" y="237934"/>
                </a:lnTo>
                <a:lnTo>
                  <a:pt x="383844" y="200439"/>
                </a:lnTo>
                <a:lnTo>
                  <a:pt x="348709" y="178030"/>
                </a:lnTo>
                <a:lnTo>
                  <a:pt x="305525" y="158103"/>
                </a:lnTo>
                <a:lnTo>
                  <a:pt x="255182" y="141010"/>
                </a:lnTo>
                <a:lnTo>
                  <a:pt x="198569" y="127102"/>
                </a:lnTo>
                <a:lnTo>
                  <a:pt x="136574" y="116732"/>
                </a:lnTo>
                <a:lnTo>
                  <a:pt x="70088" y="110251"/>
                </a:lnTo>
                <a:lnTo>
                  <a:pt x="0" y="108013"/>
                </a:lnTo>
                <a:lnTo>
                  <a:pt x="0" y="0"/>
                </a:lnTo>
                <a:lnTo>
                  <a:pt x="70088" y="2238"/>
                </a:lnTo>
                <a:lnTo>
                  <a:pt x="136574" y="8718"/>
                </a:lnTo>
                <a:lnTo>
                  <a:pt x="198569" y="19088"/>
                </a:lnTo>
                <a:lnTo>
                  <a:pt x="255182" y="32996"/>
                </a:lnTo>
                <a:lnTo>
                  <a:pt x="305525" y="50090"/>
                </a:lnTo>
                <a:lnTo>
                  <a:pt x="348709" y="70017"/>
                </a:lnTo>
                <a:lnTo>
                  <a:pt x="383844" y="92425"/>
                </a:lnTo>
                <a:lnTo>
                  <a:pt x="419510" y="129920"/>
                </a:lnTo>
                <a:lnTo>
                  <a:pt x="432066" y="171018"/>
                </a:lnTo>
                <a:lnTo>
                  <a:pt x="432066" y="279031"/>
                </a:lnTo>
                <a:lnTo>
                  <a:pt x="416672" y="324324"/>
                </a:lnTo>
                <a:lnTo>
                  <a:pt x="386316" y="355620"/>
                </a:lnTo>
                <a:lnTo>
                  <a:pt x="341547" y="383754"/>
                </a:lnTo>
                <a:lnTo>
                  <a:pt x="304453" y="400365"/>
                </a:lnTo>
                <a:lnTo>
                  <a:pt x="262091" y="414989"/>
                </a:lnTo>
                <a:lnTo>
                  <a:pt x="214919" y="427393"/>
                </a:lnTo>
                <a:lnTo>
                  <a:pt x="163390" y="437346"/>
                </a:lnTo>
                <a:lnTo>
                  <a:pt x="107962" y="444614"/>
                </a:lnTo>
                <a:lnTo>
                  <a:pt x="107962" y="498627"/>
                </a:lnTo>
                <a:lnTo>
                  <a:pt x="0" y="396049"/>
                </a:lnTo>
                <a:lnTo>
                  <a:pt x="107962" y="282600"/>
                </a:lnTo>
                <a:lnTo>
                  <a:pt x="107962" y="336600"/>
                </a:lnTo>
                <a:lnTo>
                  <a:pt x="129043" y="334220"/>
                </a:lnTo>
                <a:lnTo>
                  <a:pt x="169813" y="328266"/>
                </a:lnTo>
                <a:lnTo>
                  <a:pt x="208532" y="320791"/>
                </a:lnTo>
                <a:lnTo>
                  <a:pt x="262256" y="306917"/>
                </a:lnTo>
                <a:lnTo>
                  <a:pt x="310051" y="290111"/>
                </a:lnTo>
                <a:lnTo>
                  <a:pt x="351128" y="270663"/>
                </a:lnTo>
                <a:lnTo>
                  <a:pt x="384697" y="248868"/>
                </a:lnTo>
                <a:lnTo>
                  <a:pt x="402515" y="233178"/>
                </a:lnTo>
                <a:lnTo>
                  <a:pt x="409968" y="225018"/>
                </a:lnTo>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5" name="object 15"/>
          <p:cNvSpPr/>
          <p:nvPr/>
        </p:nvSpPr>
        <p:spPr>
          <a:xfrm>
            <a:off x="611555" y="1847875"/>
            <a:ext cx="1806320" cy="2879979"/>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dirty="0">
                <a:latin typeface="Arial" panose="020B0604020202020204" pitchFamily="34" charset="0"/>
                <a:ea typeface="黑体" panose="02010609060101010101" pitchFamily="49" charset="-122"/>
                <a:cs typeface="Arial" panose="020B0604020202020204" pitchFamily="34" charset="0"/>
              </a:rPr>
              <a:t>排水</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txBox="1"/>
          <p:nvPr/>
        </p:nvSpPr>
        <p:spPr>
          <a:xfrm>
            <a:off x="7538719" y="792098"/>
            <a:ext cx="1484630" cy="215444"/>
          </a:xfrm>
          <a:prstGeom prst="rect">
            <a:avLst/>
          </a:prstGeom>
        </p:spPr>
        <p:txBody>
          <a:bodyPr vert="horz" wrap="square" lIns="0" tIns="0" rIns="0" bIns="0" rtlCol="0">
            <a:spAutoFit/>
          </a:bodyPr>
          <a:lstStyle/>
          <a:p>
            <a:pPr marL="12700">
              <a:lnSpc>
                <a:spcPct val="100000"/>
              </a:lnSpc>
            </a:pP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C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L</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E</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A</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N</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E</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T</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O</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L</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U</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T</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I</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O</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N</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endParaRPr sz="700">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p:nvPr/>
        </p:nvSpPr>
        <p:spPr>
          <a:xfrm>
            <a:off x="1629155" y="3077119"/>
            <a:ext cx="215900" cy="188595"/>
          </a:xfrm>
          <a:custGeom>
            <a:avLst/>
            <a:gdLst/>
            <a:ahLst/>
            <a:cxnLst/>
            <a:rect l="l" t="t" r="r" b="b"/>
            <a:pathLst>
              <a:path w="215900" h="188595">
                <a:moveTo>
                  <a:pt x="54101" y="80481"/>
                </a:moveTo>
                <a:lnTo>
                  <a:pt x="0" y="138901"/>
                </a:lnTo>
                <a:lnTo>
                  <a:pt x="54101" y="188431"/>
                </a:lnTo>
                <a:lnTo>
                  <a:pt x="54101" y="161507"/>
                </a:lnTo>
                <a:lnTo>
                  <a:pt x="70396" y="158338"/>
                </a:lnTo>
                <a:lnTo>
                  <a:pt x="115177" y="144487"/>
                </a:lnTo>
                <a:lnTo>
                  <a:pt x="153008" y="124939"/>
                </a:lnTo>
                <a:lnTo>
                  <a:pt x="175825" y="107405"/>
                </a:lnTo>
                <a:lnTo>
                  <a:pt x="54101" y="107405"/>
                </a:lnTo>
                <a:lnTo>
                  <a:pt x="54101" y="80481"/>
                </a:lnTo>
                <a:close/>
              </a:path>
              <a:path w="215900" h="188595">
                <a:moveTo>
                  <a:pt x="211756" y="0"/>
                </a:moveTo>
                <a:lnTo>
                  <a:pt x="189605" y="39301"/>
                </a:lnTo>
                <a:lnTo>
                  <a:pt x="151249" y="72032"/>
                </a:lnTo>
                <a:lnTo>
                  <a:pt x="113641" y="91049"/>
                </a:lnTo>
                <a:lnTo>
                  <a:pt x="69853" y="104375"/>
                </a:lnTo>
                <a:lnTo>
                  <a:pt x="54101" y="107405"/>
                </a:lnTo>
                <a:lnTo>
                  <a:pt x="175825" y="107405"/>
                </a:lnTo>
                <a:lnTo>
                  <a:pt x="203742" y="72947"/>
                </a:lnTo>
                <a:lnTo>
                  <a:pt x="215825" y="32106"/>
                </a:lnTo>
                <a:lnTo>
                  <a:pt x="215783" y="21480"/>
                </a:lnTo>
                <a:lnTo>
                  <a:pt x="214439" y="10764"/>
                </a:lnTo>
                <a:lnTo>
                  <a:pt x="211756"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p:nvPr/>
        </p:nvSpPr>
        <p:spPr>
          <a:xfrm>
            <a:off x="1629155" y="2909951"/>
            <a:ext cx="216535" cy="193675"/>
          </a:xfrm>
          <a:custGeom>
            <a:avLst/>
            <a:gdLst/>
            <a:ahLst/>
            <a:cxnLst/>
            <a:rect l="l" t="t" r="r" b="b"/>
            <a:pathLst>
              <a:path w="216535" h="193675">
                <a:moveTo>
                  <a:pt x="0" y="0"/>
                </a:moveTo>
                <a:lnTo>
                  <a:pt x="0" y="53975"/>
                </a:lnTo>
                <a:lnTo>
                  <a:pt x="17727" y="54437"/>
                </a:lnTo>
                <a:lnTo>
                  <a:pt x="35058" y="55801"/>
                </a:lnTo>
                <a:lnTo>
                  <a:pt x="84117" y="64942"/>
                </a:lnTo>
                <a:lnTo>
                  <a:pt x="127613" y="80903"/>
                </a:lnTo>
                <a:lnTo>
                  <a:pt x="164049" y="102713"/>
                </a:lnTo>
                <a:lnTo>
                  <a:pt x="191927" y="129403"/>
                </a:lnTo>
                <a:lnTo>
                  <a:pt x="213201" y="170907"/>
                </a:lnTo>
                <a:lnTo>
                  <a:pt x="216026" y="193548"/>
                </a:lnTo>
                <a:lnTo>
                  <a:pt x="216004" y="139217"/>
                </a:lnTo>
                <a:lnTo>
                  <a:pt x="205020" y="95455"/>
                </a:lnTo>
                <a:lnTo>
                  <a:pt x="174366" y="57140"/>
                </a:lnTo>
                <a:lnTo>
                  <a:pt x="140617" y="33596"/>
                </a:lnTo>
                <a:lnTo>
                  <a:pt x="99308" y="15577"/>
                </a:lnTo>
                <a:lnTo>
                  <a:pt x="51937" y="4056"/>
                </a:lnTo>
                <a:lnTo>
                  <a:pt x="17727" y="462"/>
                </a:lnTo>
                <a:lnTo>
                  <a:pt x="0" y="0"/>
                </a:lnTo>
                <a:close/>
              </a:path>
            </a:pathLst>
          </a:custGeom>
          <a:solidFill>
            <a:srgbClr val="406897"/>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1629155" y="2909951"/>
            <a:ext cx="216535" cy="355600"/>
          </a:xfrm>
          <a:custGeom>
            <a:avLst/>
            <a:gdLst/>
            <a:ahLst/>
            <a:cxnLst/>
            <a:rect l="l" t="t" r="r" b="b"/>
            <a:pathLst>
              <a:path w="216535" h="355600">
                <a:moveTo>
                  <a:pt x="216026" y="193548"/>
                </a:moveTo>
                <a:lnTo>
                  <a:pt x="205020" y="149430"/>
                </a:lnTo>
                <a:lnTo>
                  <a:pt x="174366" y="111115"/>
                </a:lnTo>
                <a:lnTo>
                  <a:pt x="140617" y="87571"/>
                </a:lnTo>
                <a:lnTo>
                  <a:pt x="99308" y="69552"/>
                </a:lnTo>
                <a:lnTo>
                  <a:pt x="51937" y="58031"/>
                </a:lnTo>
                <a:lnTo>
                  <a:pt x="0" y="53975"/>
                </a:lnTo>
                <a:lnTo>
                  <a:pt x="0" y="0"/>
                </a:lnTo>
                <a:lnTo>
                  <a:pt x="51937" y="4056"/>
                </a:lnTo>
                <a:lnTo>
                  <a:pt x="99308" y="15577"/>
                </a:lnTo>
                <a:lnTo>
                  <a:pt x="140617" y="33596"/>
                </a:lnTo>
                <a:lnTo>
                  <a:pt x="174366" y="57140"/>
                </a:lnTo>
                <a:lnTo>
                  <a:pt x="205020" y="95455"/>
                </a:lnTo>
                <a:lnTo>
                  <a:pt x="216026" y="139573"/>
                </a:lnTo>
                <a:lnTo>
                  <a:pt x="216026" y="193548"/>
                </a:lnTo>
                <a:lnTo>
                  <a:pt x="204970" y="237672"/>
                </a:lnTo>
                <a:lnTo>
                  <a:pt x="173911" y="276337"/>
                </a:lnTo>
                <a:lnTo>
                  <a:pt x="139392" y="300170"/>
                </a:lnTo>
                <a:lnTo>
                  <a:pt x="96734" y="318343"/>
                </a:lnTo>
                <a:lnTo>
                  <a:pt x="64433" y="326766"/>
                </a:lnTo>
                <a:lnTo>
                  <a:pt x="54101" y="355600"/>
                </a:lnTo>
                <a:lnTo>
                  <a:pt x="0" y="306069"/>
                </a:lnTo>
                <a:lnTo>
                  <a:pt x="54101" y="247650"/>
                </a:lnTo>
                <a:lnTo>
                  <a:pt x="54101" y="274574"/>
                </a:lnTo>
                <a:lnTo>
                  <a:pt x="69853" y="271544"/>
                </a:lnTo>
                <a:lnTo>
                  <a:pt x="113641" y="258217"/>
                </a:lnTo>
                <a:lnTo>
                  <a:pt x="151249" y="239200"/>
                </a:lnTo>
                <a:lnTo>
                  <a:pt x="181419" y="215348"/>
                </a:lnTo>
                <a:lnTo>
                  <a:pt x="207900" y="177499"/>
                </a:lnTo>
                <a:lnTo>
                  <a:pt x="211756" y="167168"/>
                </a:lnTo>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899591" y="2334005"/>
            <a:ext cx="902690" cy="1440053"/>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7224147" y="3077078"/>
            <a:ext cx="215900" cy="188595"/>
          </a:xfrm>
          <a:custGeom>
            <a:avLst/>
            <a:gdLst/>
            <a:ahLst/>
            <a:cxnLst/>
            <a:rect l="l" t="t" r="r" b="b"/>
            <a:pathLst>
              <a:path w="215900" h="188595">
                <a:moveTo>
                  <a:pt x="4038" y="0"/>
                </a:moveTo>
                <a:lnTo>
                  <a:pt x="1369" y="10752"/>
                </a:lnTo>
                <a:lnTo>
                  <a:pt x="35" y="21456"/>
                </a:lnTo>
                <a:lnTo>
                  <a:pt x="0" y="32072"/>
                </a:lnTo>
                <a:lnTo>
                  <a:pt x="1225" y="42562"/>
                </a:lnTo>
                <a:lnTo>
                  <a:pt x="17989" y="82472"/>
                </a:lnTo>
                <a:lnTo>
                  <a:pt x="51934" y="117230"/>
                </a:lnTo>
                <a:lnTo>
                  <a:pt x="87228" y="138414"/>
                </a:lnTo>
                <a:lnTo>
                  <a:pt x="129829" y="154240"/>
                </a:lnTo>
                <a:lnTo>
                  <a:pt x="161791" y="161294"/>
                </a:lnTo>
                <a:lnTo>
                  <a:pt x="161791" y="188345"/>
                </a:lnTo>
                <a:lnTo>
                  <a:pt x="215766" y="138815"/>
                </a:lnTo>
                <a:lnTo>
                  <a:pt x="186667" y="107319"/>
                </a:lnTo>
                <a:lnTo>
                  <a:pt x="161791" y="107319"/>
                </a:lnTo>
                <a:lnTo>
                  <a:pt x="146026" y="104291"/>
                </a:lnTo>
                <a:lnTo>
                  <a:pt x="102224" y="90975"/>
                </a:lnTo>
                <a:lnTo>
                  <a:pt x="64624" y="71973"/>
                </a:lnTo>
                <a:lnTo>
                  <a:pt x="34456" y="48141"/>
                </a:lnTo>
                <a:lnTo>
                  <a:pt x="7923" y="10322"/>
                </a:lnTo>
                <a:lnTo>
                  <a:pt x="4038" y="0"/>
                </a:lnTo>
                <a:close/>
              </a:path>
              <a:path w="215900" h="188595">
                <a:moveTo>
                  <a:pt x="161791" y="80395"/>
                </a:moveTo>
                <a:lnTo>
                  <a:pt x="161791" y="107319"/>
                </a:lnTo>
                <a:lnTo>
                  <a:pt x="186667" y="107319"/>
                </a:lnTo>
                <a:lnTo>
                  <a:pt x="161791" y="80395"/>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9"/>
          <p:cNvSpPr/>
          <p:nvPr/>
        </p:nvSpPr>
        <p:spPr>
          <a:xfrm>
            <a:off x="7223886" y="2909823"/>
            <a:ext cx="216535" cy="193675"/>
          </a:xfrm>
          <a:custGeom>
            <a:avLst/>
            <a:gdLst/>
            <a:ahLst/>
            <a:cxnLst/>
            <a:rect l="l" t="t" r="r" b="b"/>
            <a:pathLst>
              <a:path w="216534" h="193675">
                <a:moveTo>
                  <a:pt x="216027" y="0"/>
                </a:moveTo>
                <a:lnTo>
                  <a:pt x="164131" y="4055"/>
                </a:lnTo>
                <a:lnTo>
                  <a:pt x="116774" y="15574"/>
                </a:lnTo>
                <a:lnTo>
                  <a:pt x="75461" y="33584"/>
                </a:lnTo>
                <a:lnTo>
                  <a:pt x="41696" y="57113"/>
                </a:lnTo>
                <a:lnTo>
                  <a:pt x="11018" y="95390"/>
                </a:lnTo>
                <a:lnTo>
                  <a:pt x="14" y="139217"/>
                </a:lnTo>
                <a:lnTo>
                  <a:pt x="0" y="193548"/>
                </a:lnTo>
                <a:lnTo>
                  <a:pt x="716" y="182100"/>
                </a:lnTo>
                <a:lnTo>
                  <a:pt x="2828" y="170907"/>
                </a:lnTo>
                <a:lnTo>
                  <a:pt x="24123" y="129403"/>
                </a:lnTo>
                <a:lnTo>
                  <a:pt x="52020" y="102713"/>
                </a:lnTo>
                <a:lnTo>
                  <a:pt x="88468" y="80903"/>
                </a:lnTo>
                <a:lnTo>
                  <a:pt x="131962" y="64942"/>
                </a:lnTo>
                <a:lnTo>
                  <a:pt x="180999" y="55801"/>
                </a:lnTo>
                <a:lnTo>
                  <a:pt x="216027" y="53975"/>
                </a:lnTo>
                <a:lnTo>
                  <a:pt x="216027" y="0"/>
                </a:lnTo>
                <a:close/>
              </a:path>
            </a:pathLst>
          </a:custGeom>
          <a:solidFill>
            <a:srgbClr val="406897"/>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0" name="object 10"/>
          <p:cNvSpPr/>
          <p:nvPr/>
        </p:nvSpPr>
        <p:spPr>
          <a:xfrm>
            <a:off x="7223886" y="2909823"/>
            <a:ext cx="216535" cy="355600"/>
          </a:xfrm>
          <a:custGeom>
            <a:avLst/>
            <a:gdLst/>
            <a:ahLst/>
            <a:cxnLst/>
            <a:rect l="l" t="t" r="r" b="b"/>
            <a:pathLst>
              <a:path w="216534" h="355600">
                <a:moveTo>
                  <a:pt x="0" y="193548"/>
                </a:moveTo>
                <a:lnTo>
                  <a:pt x="11018" y="149430"/>
                </a:lnTo>
                <a:lnTo>
                  <a:pt x="41696" y="111115"/>
                </a:lnTo>
                <a:lnTo>
                  <a:pt x="75461" y="87571"/>
                </a:lnTo>
                <a:lnTo>
                  <a:pt x="116774" y="69552"/>
                </a:lnTo>
                <a:lnTo>
                  <a:pt x="164131" y="58031"/>
                </a:lnTo>
                <a:lnTo>
                  <a:pt x="216027" y="53975"/>
                </a:lnTo>
                <a:lnTo>
                  <a:pt x="216027" y="0"/>
                </a:lnTo>
                <a:lnTo>
                  <a:pt x="164131" y="4055"/>
                </a:lnTo>
                <a:lnTo>
                  <a:pt x="116774" y="15574"/>
                </a:lnTo>
                <a:lnTo>
                  <a:pt x="75461" y="33584"/>
                </a:lnTo>
                <a:lnTo>
                  <a:pt x="41696" y="57113"/>
                </a:lnTo>
                <a:lnTo>
                  <a:pt x="11018" y="95390"/>
                </a:lnTo>
                <a:lnTo>
                  <a:pt x="0" y="139445"/>
                </a:lnTo>
                <a:lnTo>
                  <a:pt x="0" y="193548"/>
                </a:lnTo>
                <a:lnTo>
                  <a:pt x="11072" y="237667"/>
                </a:lnTo>
                <a:lnTo>
                  <a:pt x="42169" y="276317"/>
                </a:lnTo>
                <a:lnTo>
                  <a:pt x="76717" y="300127"/>
                </a:lnTo>
                <a:lnTo>
                  <a:pt x="119394" y="318262"/>
                </a:lnTo>
                <a:lnTo>
                  <a:pt x="151699" y="326648"/>
                </a:lnTo>
                <a:lnTo>
                  <a:pt x="162052" y="355600"/>
                </a:lnTo>
                <a:lnTo>
                  <a:pt x="216027" y="306069"/>
                </a:lnTo>
                <a:lnTo>
                  <a:pt x="162052" y="247650"/>
                </a:lnTo>
                <a:lnTo>
                  <a:pt x="162052" y="274574"/>
                </a:lnTo>
                <a:lnTo>
                  <a:pt x="146286" y="271546"/>
                </a:lnTo>
                <a:lnTo>
                  <a:pt x="102485" y="258229"/>
                </a:lnTo>
                <a:lnTo>
                  <a:pt x="64884" y="239228"/>
                </a:lnTo>
                <a:lnTo>
                  <a:pt x="34716" y="215395"/>
                </a:lnTo>
                <a:lnTo>
                  <a:pt x="8183" y="177577"/>
                </a:lnTo>
                <a:lnTo>
                  <a:pt x="4299" y="167254"/>
                </a:lnTo>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11"/>
          <p:cNvSpPr/>
          <p:nvPr/>
        </p:nvSpPr>
        <p:spPr>
          <a:xfrm>
            <a:off x="7341743" y="2333879"/>
            <a:ext cx="902690" cy="1440053"/>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object 12"/>
          <p:cNvSpPr/>
          <p:nvPr/>
        </p:nvSpPr>
        <p:spPr>
          <a:xfrm>
            <a:off x="2915792" y="2334107"/>
            <a:ext cx="889952" cy="2037842"/>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3" name="object 13"/>
          <p:cNvSpPr/>
          <p:nvPr/>
        </p:nvSpPr>
        <p:spPr>
          <a:xfrm>
            <a:off x="3275838" y="3197986"/>
            <a:ext cx="720090" cy="346075"/>
          </a:xfrm>
          <a:custGeom>
            <a:avLst/>
            <a:gdLst/>
            <a:ahLst/>
            <a:cxnLst/>
            <a:rect l="l" t="t" r="r" b="b"/>
            <a:pathLst>
              <a:path w="720089" h="346075">
                <a:moveTo>
                  <a:pt x="525652" y="0"/>
                </a:moveTo>
                <a:lnTo>
                  <a:pt x="138831" y="502"/>
                </a:lnTo>
                <a:lnTo>
                  <a:pt x="97148" y="9957"/>
                </a:lnTo>
                <a:lnTo>
                  <a:pt x="60737" y="30046"/>
                </a:lnTo>
                <a:lnTo>
                  <a:pt x="31355" y="59013"/>
                </a:lnTo>
                <a:lnTo>
                  <a:pt x="10758" y="95100"/>
                </a:lnTo>
                <a:lnTo>
                  <a:pt x="704" y="136551"/>
                </a:lnTo>
                <a:lnTo>
                  <a:pt x="0" y="151256"/>
                </a:lnTo>
                <a:lnTo>
                  <a:pt x="0" y="345694"/>
                </a:lnTo>
                <a:lnTo>
                  <a:pt x="86487" y="345694"/>
                </a:lnTo>
                <a:lnTo>
                  <a:pt x="86561" y="148110"/>
                </a:lnTo>
                <a:lnTo>
                  <a:pt x="88836" y="133881"/>
                </a:lnTo>
                <a:lnTo>
                  <a:pt x="111716" y="99925"/>
                </a:lnTo>
                <a:lnTo>
                  <a:pt x="151257" y="86487"/>
                </a:lnTo>
                <a:lnTo>
                  <a:pt x="662290" y="86487"/>
                </a:lnTo>
                <a:lnTo>
                  <a:pt x="661350" y="84338"/>
                </a:lnTo>
                <a:lnTo>
                  <a:pt x="638107" y="50075"/>
                </a:lnTo>
                <a:lnTo>
                  <a:pt x="606572" y="23426"/>
                </a:lnTo>
                <a:lnTo>
                  <a:pt x="568501" y="6149"/>
                </a:lnTo>
                <a:lnTo>
                  <a:pt x="540358" y="704"/>
                </a:lnTo>
                <a:lnTo>
                  <a:pt x="525652" y="0"/>
                </a:lnTo>
                <a:close/>
              </a:path>
              <a:path w="720089" h="346075">
                <a:moveTo>
                  <a:pt x="720089" y="172846"/>
                </a:moveTo>
                <a:lnTo>
                  <a:pt x="547242" y="172846"/>
                </a:lnTo>
                <a:lnTo>
                  <a:pt x="633729" y="259333"/>
                </a:lnTo>
                <a:lnTo>
                  <a:pt x="720089" y="172846"/>
                </a:lnTo>
                <a:close/>
              </a:path>
              <a:path w="720089" h="346075">
                <a:moveTo>
                  <a:pt x="662290" y="86487"/>
                </a:moveTo>
                <a:lnTo>
                  <a:pt x="151257" y="86487"/>
                </a:lnTo>
                <a:lnTo>
                  <a:pt x="528799" y="86561"/>
                </a:lnTo>
                <a:lnTo>
                  <a:pt x="543028" y="88836"/>
                </a:lnTo>
                <a:lnTo>
                  <a:pt x="576984" y="111716"/>
                </a:lnTo>
                <a:lnTo>
                  <a:pt x="590423" y="151256"/>
                </a:lnTo>
                <a:lnTo>
                  <a:pt x="590423" y="172846"/>
                </a:lnTo>
                <a:lnTo>
                  <a:pt x="676910" y="172846"/>
                </a:lnTo>
                <a:lnTo>
                  <a:pt x="676407" y="138831"/>
                </a:lnTo>
                <a:lnTo>
                  <a:pt x="674545" y="124459"/>
                </a:lnTo>
                <a:lnTo>
                  <a:pt x="671372" y="110543"/>
                </a:lnTo>
                <a:lnTo>
                  <a:pt x="666952" y="97148"/>
                </a:lnTo>
                <a:lnTo>
                  <a:pt x="662290" y="86487"/>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4" name="object 14"/>
          <p:cNvSpPr/>
          <p:nvPr/>
        </p:nvSpPr>
        <p:spPr>
          <a:xfrm>
            <a:off x="3275838" y="3197986"/>
            <a:ext cx="720090" cy="346075"/>
          </a:xfrm>
          <a:custGeom>
            <a:avLst/>
            <a:gdLst/>
            <a:ahLst/>
            <a:cxnLst/>
            <a:rect l="l" t="t" r="r" b="b"/>
            <a:pathLst>
              <a:path w="720089" h="346075">
                <a:moveTo>
                  <a:pt x="0" y="345694"/>
                </a:moveTo>
                <a:lnTo>
                  <a:pt x="0" y="151256"/>
                </a:lnTo>
                <a:lnTo>
                  <a:pt x="704" y="136551"/>
                </a:lnTo>
                <a:lnTo>
                  <a:pt x="10758" y="95100"/>
                </a:lnTo>
                <a:lnTo>
                  <a:pt x="31355" y="59013"/>
                </a:lnTo>
                <a:lnTo>
                  <a:pt x="60737" y="30046"/>
                </a:lnTo>
                <a:lnTo>
                  <a:pt x="97148" y="9957"/>
                </a:lnTo>
                <a:lnTo>
                  <a:pt x="138831" y="502"/>
                </a:lnTo>
                <a:lnTo>
                  <a:pt x="525652" y="0"/>
                </a:lnTo>
                <a:lnTo>
                  <a:pt x="540358" y="704"/>
                </a:lnTo>
                <a:lnTo>
                  <a:pt x="581809" y="10758"/>
                </a:lnTo>
                <a:lnTo>
                  <a:pt x="617896" y="31355"/>
                </a:lnTo>
                <a:lnTo>
                  <a:pt x="646863" y="60737"/>
                </a:lnTo>
                <a:lnTo>
                  <a:pt x="666952" y="97148"/>
                </a:lnTo>
                <a:lnTo>
                  <a:pt x="676407" y="138831"/>
                </a:lnTo>
                <a:lnTo>
                  <a:pt x="676910" y="172846"/>
                </a:lnTo>
                <a:lnTo>
                  <a:pt x="720089" y="172846"/>
                </a:lnTo>
                <a:lnTo>
                  <a:pt x="633729" y="259333"/>
                </a:lnTo>
                <a:lnTo>
                  <a:pt x="547242" y="172846"/>
                </a:lnTo>
                <a:lnTo>
                  <a:pt x="590423" y="172846"/>
                </a:lnTo>
                <a:lnTo>
                  <a:pt x="590423" y="151256"/>
                </a:lnTo>
                <a:lnTo>
                  <a:pt x="576984" y="111716"/>
                </a:lnTo>
                <a:lnTo>
                  <a:pt x="543028" y="88836"/>
                </a:lnTo>
                <a:lnTo>
                  <a:pt x="151257" y="86487"/>
                </a:lnTo>
                <a:lnTo>
                  <a:pt x="136814" y="88097"/>
                </a:lnTo>
                <a:lnTo>
                  <a:pt x="101767" y="109435"/>
                </a:lnTo>
                <a:lnTo>
                  <a:pt x="86561" y="148110"/>
                </a:lnTo>
                <a:lnTo>
                  <a:pt x="86487" y="345694"/>
                </a:lnTo>
                <a:lnTo>
                  <a:pt x="0" y="345694"/>
                </a:lnTo>
                <a:close/>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5" name="object 15"/>
          <p:cNvSpPr/>
          <p:nvPr/>
        </p:nvSpPr>
        <p:spPr>
          <a:xfrm>
            <a:off x="3282315" y="4155922"/>
            <a:ext cx="157480" cy="432434"/>
          </a:xfrm>
          <a:custGeom>
            <a:avLst/>
            <a:gdLst/>
            <a:ahLst/>
            <a:cxnLst/>
            <a:rect l="l" t="t" r="r" b="b"/>
            <a:pathLst>
              <a:path w="157479" h="432435">
                <a:moveTo>
                  <a:pt x="156972" y="353580"/>
                </a:moveTo>
                <a:lnTo>
                  <a:pt x="0" y="353580"/>
                </a:lnTo>
                <a:lnTo>
                  <a:pt x="78486" y="432054"/>
                </a:lnTo>
                <a:lnTo>
                  <a:pt x="156972" y="353580"/>
                </a:lnTo>
                <a:close/>
              </a:path>
              <a:path w="157479" h="432435">
                <a:moveTo>
                  <a:pt x="117729" y="0"/>
                </a:moveTo>
                <a:lnTo>
                  <a:pt x="39243" y="0"/>
                </a:lnTo>
                <a:lnTo>
                  <a:pt x="39243" y="353580"/>
                </a:lnTo>
                <a:lnTo>
                  <a:pt x="117729" y="353580"/>
                </a:lnTo>
                <a:lnTo>
                  <a:pt x="117729"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6" name="object 16"/>
          <p:cNvSpPr/>
          <p:nvPr/>
        </p:nvSpPr>
        <p:spPr>
          <a:xfrm>
            <a:off x="3282315" y="4155922"/>
            <a:ext cx="157480" cy="432434"/>
          </a:xfrm>
          <a:custGeom>
            <a:avLst/>
            <a:gdLst/>
            <a:ahLst/>
            <a:cxnLst/>
            <a:rect l="l" t="t" r="r" b="b"/>
            <a:pathLst>
              <a:path w="157479" h="432435">
                <a:moveTo>
                  <a:pt x="0" y="353580"/>
                </a:moveTo>
                <a:lnTo>
                  <a:pt x="39243" y="353580"/>
                </a:lnTo>
                <a:lnTo>
                  <a:pt x="39243" y="0"/>
                </a:lnTo>
                <a:lnTo>
                  <a:pt x="117729" y="0"/>
                </a:lnTo>
                <a:lnTo>
                  <a:pt x="117729" y="353580"/>
                </a:lnTo>
                <a:lnTo>
                  <a:pt x="156972" y="353580"/>
                </a:lnTo>
                <a:lnTo>
                  <a:pt x="78486" y="432054"/>
                </a:lnTo>
                <a:lnTo>
                  <a:pt x="0" y="353580"/>
                </a:lnTo>
                <a:close/>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7" name="object 17"/>
          <p:cNvSpPr/>
          <p:nvPr/>
        </p:nvSpPr>
        <p:spPr>
          <a:xfrm>
            <a:off x="5156494" y="2333942"/>
            <a:ext cx="889888" cy="2037842"/>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8" name="object 18"/>
          <p:cNvSpPr/>
          <p:nvPr/>
        </p:nvSpPr>
        <p:spPr>
          <a:xfrm>
            <a:off x="5516475" y="3197860"/>
            <a:ext cx="720090" cy="346075"/>
          </a:xfrm>
          <a:custGeom>
            <a:avLst/>
            <a:gdLst/>
            <a:ahLst/>
            <a:cxnLst/>
            <a:rect l="l" t="t" r="r" b="b"/>
            <a:pathLst>
              <a:path w="720089" h="346075">
                <a:moveTo>
                  <a:pt x="705356" y="86359"/>
                </a:moveTo>
                <a:lnTo>
                  <a:pt x="568832" y="86359"/>
                </a:lnTo>
                <a:lnTo>
                  <a:pt x="583261" y="87974"/>
                </a:lnTo>
                <a:lnTo>
                  <a:pt x="596548" y="92580"/>
                </a:lnTo>
                <a:lnTo>
                  <a:pt x="626034" y="120783"/>
                </a:lnTo>
                <a:lnTo>
                  <a:pt x="633602" y="345693"/>
                </a:lnTo>
                <a:lnTo>
                  <a:pt x="720089" y="345693"/>
                </a:lnTo>
                <a:lnTo>
                  <a:pt x="720089" y="151256"/>
                </a:lnTo>
                <a:lnTo>
                  <a:pt x="719385" y="136551"/>
                </a:lnTo>
                <a:lnTo>
                  <a:pt x="717313" y="122246"/>
                </a:lnTo>
                <a:lnTo>
                  <a:pt x="713940" y="108408"/>
                </a:lnTo>
                <a:lnTo>
                  <a:pt x="709331" y="95100"/>
                </a:lnTo>
                <a:lnTo>
                  <a:pt x="705356" y="86359"/>
                </a:lnTo>
                <a:close/>
              </a:path>
              <a:path w="720089" h="346075">
                <a:moveTo>
                  <a:pt x="172847" y="172846"/>
                </a:moveTo>
                <a:lnTo>
                  <a:pt x="0" y="172846"/>
                </a:lnTo>
                <a:lnTo>
                  <a:pt x="86360" y="259206"/>
                </a:lnTo>
                <a:lnTo>
                  <a:pt x="172847" y="172846"/>
                </a:lnTo>
                <a:close/>
              </a:path>
              <a:path w="720089" h="346075">
                <a:moveTo>
                  <a:pt x="194437" y="0"/>
                </a:moveTo>
                <a:lnTo>
                  <a:pt x="151588" y="6149"/>
                </a:lnTo>
                <a:lnTo>
                  <a:pt x="113517" y="23426"/>
                </a:lnTo>
                <a:lnTo>
                  <a:pt x="81982" y="50075"/>
                </a:lnTo>
                <a:lnTo>
                  <a:pt x="58739" y="84338"/>
                </a:lnTo>
                <a:lnTo>
                  <a:pt x="45544" y="124459"/>
                </a:lnTo>
                <a:lnTo>
                  <a:pt x="43179" y="172846"/>
                </a:lnTo>
                <a:lnTo>
                  <a:pt x="129666" y="172846"/>
                </a:lnTo>
                <a:lnTo>
                  <a:pt x="129666" y="151256"/>
                </a:lnTo>
                <a:lnTo>
                  <a:pt x="131274" y="136821"/>
                </a:lnTo>
                <a:lnTo>
                  <a:pt x="152574" y="101728"/>
                </a:lnTo>
                <a:lnTo>
                  <a:pt x="191189" y="86440"/>
                </a:lnTo>
                <a:lnTo>
                  <a:pt x="705356" y="86359"/>
                </a:lnTo>
                <a:lnTo>
                  <a:pt x="703550" y="82388"/>
                </a:lnTo>
                <a:lnTo>
                  <a:pt x="679830" y="48479"/>
                </a:lnTo>
                <a:lnTo>
                  <a:pt x="647909" y="22277"/>
                </a:lnTo>
                <a:lnTo>
                  <a:pt x="609546" y="5537"/>
                </a:lnTo>
                <a:lnTo>
                  <a:pt x="581258" y="502"/>
                </a:lnTo>
                <a:lnTo>
                  <a:pt x="194437"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9" name="object 19"/>
          <p:cNvSpPr/>
          <p:nvPr/>
        </p:nvSpPr>
        <p:spPr>
          <a:xfrm>
            <a:off x="5516475" y="3197860"/>
            <a:ext cx="720090" cy="346075"/>
          </a:xfrm>
          <a:custGeom>
            <a:avLst/>
            <a:gdLst/>
            <a:ahLst/>
            <a:cxnLst/>
            <a:rect l="l" t="t" r="r" b="b"/>
            <a:pathLst>
              <a:path w="720089" h="346075">
                <a:moveTo>
                  <a:pt x="720089" y="345693"/>
                </a:moveTo>
                <a:lnTo>
                  <a:pt x="720089" y="151256"/>
                </a:lnTo>
                <a:lnTo>
                  <a:pt x="719385" y="136551"/>
                </a:lnTo>
                <a:lnTo>
                  <a:pt x="709331" y="95100"/>
                </a:lnTo>
                <a:lnTo>
                  <a:pt x="688734" y="59013"/>
                </a:lnTo>
                <a:lnTo>
                  <a:pt x="659352" y="30046"/>
                </a:lnTo>
                <a:lnTo>
                  <a:pt x="622941" y="9957"/>
                </a:lnTo>
                <a:lnTo>
                  <a:pt x="581258" y="502"/>
                </a:lnTo>
                <a:lnTo>
                  <a:pt x="194437" y="0"/>
                </a:lnTo>
                <a:lnTo>
                  <a:pt x="179731" y="704"/>
                </a:lnTo>
                <a:lnTo>
                  <a:pt x="138280" y="10758"/>
                </a:lnTo>
                <a:lnTo>
                  <a:pt x="102193" y="31355"/>
                </a:lnTo>
                <a:lnTo>
                  <a:pt x="73226" y="60737"/>
                </a:lnTo>
                <a:lnTo>
                  <a:pt x="53137" y="97148"/>
                </a:lnTo>
                <a:lnTo>
                  <a:pt x="43682" y="138831"/>
                </a:lnTo>
                <a:lnTo>
                  <a:pt x="43179" y="172846"/>
                </a:lnTo>
                <a:lnTo>
                  <a:pt x="0" y="172846"/>
                </a:lnTo>
                <a:lnTo>
                  <a:pt x="86360" y="259206"/>
                </a:lnTo>
                <a:lnTo>
                  <a:pt x="172847" y="172846"/>
                </a:lnTo>
                <a:lnTo>
                  <a:pt x="129666" y="172846"/>
                </a:lnTo>
                <a:lnTo>
                  <a:pt x="129666" y="151256"/>
                </a:lnTo>
                <a:lnTo>
                  <a:pt x="143081" y="111701"/>
                </a:lnTo>
                <a:lnTo>
                  <a:pt x="176980" y="88741"/>
                </a:lnTo>
                <a:lnTo>
                  <a:pt x="568832" y="86359"/>
                </a:lnTo>
                <a:lnTo>
                  <a:pt x="583261" y="87974"/>
                </a:lnTo>
                <a:lnTo>
                  <a:pt x="618287" y="109341"/>
                </a:lnTo>
                <a:lnTo>
                  <a:pt x="633523" y="148008"/>
                </a:lnTo>
                <a:lnTo>
                  <a:pt x="633602" y="345693"/>
                </a:lnTo>
                <a:lnTo>
                  <a:pt x="720089" y="345693"/>
                </a:lnTo>
                <a:close/>
              </a:path>
            </a:pathLst>
          </a:custGeom>
          <a:ln w="25399">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0" name="object 20"/>
          <p:cNvSpPr/>
          <p:nvPr/>
        </p:nvSpPr>
        <p:spPr>
          <a:xfrm>
            <a:off x="5522952" y="4155770"/>
            <a:ext cx="157480" cy="432434"/>
          </a:xfrm>
          <a:custGeom>
            <a:avLst/>
            <a:gdLst/>
            <a:ahLst/>
            <a:cxnLst/>
            <a:rect l="l" t="t" r="r" b="b"/>
            <a:pathLst>
              <a:path w="157479" h="432435">
                <a:moveTo>
                  <a:pt x="117728" y="78473"/>
                </a:moveTo>
                <a:lnTo>
                  <a:pt x="39242" y="78473"/>
                </a:lnTo>
                <a:lnTo>
                  <a:pt x="39242" y="432041"/>
                </a:lnTo>
                <a:lnTo>
                  <a:pt x="117728" y="432041"/>
                </a:lnTo>
                <a:lnTo>
                  <a:pt x="117728" y="78473"/>
                </a:lnTo>
                <a:close/>
              </a:path>
              <a:path w="157479" h="432435">
                <a:moveTo>
                  <a:pt x="78486" y="0"/>
                </a:moveTo>
                <a:lnTo>
                  <a:pt x="0" y="78473"/>
                </a:lnTo>
                <a:lnTo>
                  <a:pt x="156972" y="78473"/>
                </a:lnTo>
                <a:lnTo>
                  <a:pt x="78486"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1" name="object 21"/>
          <p:cNvSpPr/>
          <p:nvPr/>
        </p:nvSpPr>
        <p:spPr>
          <a:xfrm>
            <a:off x="5522952" y="4155770"/>
            <a:ext cx="157480" cy="432434"/>
          </a:xfrm>
          <a:custGeom>
            <a:avLst/>
            <a:gdLst/>
            <a:ahLst/>
            <a:cxnLst/>
            <a:rect l="l" t="t" r="r" b="b"/>
            <a:pathLst>
              <a:path w="157479" h="432435">
                <a:moveTo>
                  <a:pt x="156972" y="78473"/>
                </a:moveTo>
                <a:lnTo>
                  <a:pt x="117728" y="78473"/>
                </a:lnTo>
                <a:lnTo>
                  <a:pt x="117728" y="432041"/>
                </a:lnTo>
                <a:lnTo>
                  <a:pt x="39242" y="432041"/>
                </a:lnTo>
                <a:lnTo>
                  <a:pt x="39242" y="78473"/>
                </a:lnTo>
                <a:lnTo>
                  <a:pt x="0" y="78473"/>
                </a:lnTo>
                <a:lnTo>
                  <a:pt x="78486" y="0"/>
                </a:lnTo>
                <a:lnTo>
                  <a:pt x="156972" y="78473"/>
                </a:lnTo>
                <a:close/>
              </a:path>
            </a:pathLst>
          </a:custGeom>
          <a:ln w="25400">
            <a:solidFill>
              <a:srgbClr val="385D8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2" name="object 22"/>
          <p:cNvSpPr txBox="1"/>
          <p:nvPr/>
        </p:nvSpPr>
        <p:spPr>
          <a:xfrm>
            <a:off x="132689" y="866013"/>
            <a:ext cx="3479800" cy="384721"/>
          </a:xfrm>
          <a:prstGeom prst="rect">
            <a:avLst/>
          </a:prstGeom>
        </p:spPr>
        <p:txBody>
          <a:bodyPr vert="horz" wrap="square" lIns="0" tIns="0" rIns="0" bIns="0" rtlCol="0">
            <a:spAutoFit/>
          </a:bodyPr>
          <a:lstStyle/>
          <a:p>
            <a:pPr marL="12700">
              <a:lnSpc>
                <a:spcPct val="100000"/>
              </a:lnSpc>
              <a:tabLst>
                <a:tab pos="1458595" algn="l"/>
              </a:tabLst>
            </a:pPr>
            <a:r>
              <a:rPr lang="zh-CN" altLang="en-US" sz="2500" spc="-15" dirty="0">
                <a:solidFill>
                  <a:srgbClr val="585858"/>
                </a:solidFill>
                <a:latin typeface="Arial" panose="020B0604020202020204" pitchFamily="34" charset="0"/>
                <a:ea typeface="黑体" panose="02010609060101010101" pitchFamily="49" charset="-122"/>
                <a:cs typeface="Arial" panose="020B0604020202020204" pitchFamily="34" charset="0"/>
              </a:rPr>
              <a:t>更换滤芯</a:t>
            </a:r>
            <a:endParaRPr sz="2500" dirty="0">
              <a:latin typeface="Arial" panose="020B0604020202020204" pitchFamily="34" charset="0"/>
              <a:ea typeface="黑体" panose="02010609060101010101" pitchFamily="49" charset="-122"/>
              <a:cs typeface="Arial" panose="020B0604020202020204" pitchFamily="34" charset="0"/>
            </a:endParaRPr>
          </a:p>
        </p:txBody>
      </p:sp>
      <p:sp>
        <p:nvSpPr>
          <p:cNvPr id="24" name="object 4">
            <a:extLst>
              <a:ext uri="{FF2B5EF4-FFF2-40B4-BE49-F238E27FC236}">
                <a16:creationId xmlns:a16="http://schemas.microsoft.com/office/drawing/2014/main" id="{220C3905-3E75-0C83-D183-31EE16B36EE9}"/>
              </a:ext>
            </a:extLst>
          </p:cNvPr>
          <p:cNvSpPr txBox="1"/>
          <p:nvPr/>
        </p:nvSpPr>
        <p:spPr>
          <a:xfrm>
            <a:off x="685800" y="1746902"/>
            <a:ext cx="1430655" cy="230832"/>
          </a:xfrm>
          <a:prstGeom prst="rect">
            <a:avLst/>
          </a:prstGeom>
        </p:spPr>
        <p:txBody>
          <a:bodyPr vert="horz" wrap="square" lIns="0" tIns="0" rIns="0" bIns="0" rtlCol="0">
            <a:spAutoFit/>
          </a:bodyPr>
          <a:lstStyle/>
          <a:p>
            <a:pPr marL="12700" algn="ctr">
              <a:lnSpc>
                <a:spcPct val="100000"/>
              </a:lnSpc>
            </a:pP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打开过滤器</a:t>
            </a:r>
            <a:endParaRPr sz="1500" dirty="0">
              <a:latin typeface="Arial" panose="020B0604020202020204" pitchFamily="34" charset="0"/>
              <a:ea typeface="黑体" panose="02010609060101010101" pitchFamily="49" charset="-122"/>
              <a:cs typeface="Arial" panose="020B0604020202020204" pitchFamily="34" charset="0"/>
            </a:endParaRPr>
          </a:p>
        </p:txBody>
      </p:sp>
      <p:sp>
        <p:nvSpPr>
          <p:cNvPr id="25" name="object 4">
            <a:extLst>
              <a:ext uri="{FF2B5EF4-FFF2-40B4-BE49-F238E27FC236}">
                <a16:creationId xmlns:a16="http://schemas.microsoft.com/office/drawing/2014/main" id="{CD05917F-518E-7803-41E4-464ADC8916D2}"/>
              </a:ext>
            </a:extLst>
          </p:cNvPr>
          <p:cNvSpPr txBox="1"/>
          <p:nvPr/>
        </p:nvSpPr>
        <p:spPr>
          <a:xfrm>
            <a:off x="2560510" y="1746902"/>
            <a:ext cx="1430655" cy="461665"/>
          </a:xfrm>
          <a:prstGeom prst="rect">
            <a:avLst/>
          </a:prstGeom>
        </p:spPr>
        <p:txBody>
          <a:bodyPr vert="horz" wrap="square" lIns="0" tIns="0" rIns="0" bIns="0" rtlCol="0">
            <a:spAutoFit/>
          </a:bodyPr>
          <a:lstStyle/>
          <a:p>
            <a:pPr marL="12700" algn="ctr">
              <a:lnSpc>
                <a:spcPct val="100000"/>
              </a:lnSpc>
            </a:pP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拆除受污染的</a:t>
            </a:r>
            <a:br>
              <a:rPr lang="en-US" altLang="zh-CN" sz="1500" dirty="0">
                <a:solidFill>
                  <a:srgbClr val="585858"/>
                </a:solidFill>
                <a:latin typeface="Arial" panose="020B0604020202020204" pitchFamily="34" charset="0"/>
                <a:ea typeface="黑体" panose="02010609060101010101" pitchFamily="49" charset="-122"/>
                <a:cs typeface="Arial" panose="020B0604020202020204" pitchFamily="34" charset="0"/>
              </a:rPr>
            </a:b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滤芯</a:t>
            </a:r>
            <a:endParaRPr sz="1500" dirty="0">
              <a:latin typeface="Arial" panose="020B0604020202020204" pitchFamily="34" charset="0"/>
              <a:ea typeface="黑体" panose="02010609060101010101" pitchFamily="49" charset="-122"/>
              <a:cs typeface="Arial" panose="020B0604020202020204" pitchFamily="34" charset="0"/>
            </a:endParaRPr>
          </a:p>
        </p:txBody>
      </p:sp>
      <p:sp>
        <p:nvSpPr>
          <p:cNvPr id="26" name="object 4">
            <a:extLst>
              <a:ext uri="{FF2B5EF4-FFF2-40B4-BE49-F238E27FC236}">
                <a16:creationId xmlns:a16="http://schemas.microsoft.com/office/drawing/2014/main" id="{A810500B-A386-35D0-E672-1842FAAB7C42}"/>
              </a:ext>
            </a:extLst>
          </p:cNvPr>
          <p:cNvSpPr txBox="1"/>
          <p:nvPr/>
        </p:nvSpPr>
        <p:spPr>
          <a:xfrm>
            <a:off x="4817745" y="1746902"/>
            <a:ext cx="1430655" cy="230832"/>
          </a:xfrm>
          <a:prstGeom prst="rect">
            <a:avLst/>
          </a:prstGeom>
        </p:spPr>
        <p:txBody>
          <a:bodyPr vert="horz" wrap="square" lIns="0" tIns="0" rIns="0" bIns="0" rtlCol="0">
            <a:spAutoFit/>
          </a:bodyPr>
          <a:lstStyle/>
          <a:p>
            <a:pPr marL="12700" algn="ctr">
              <a:lnSpc>
                <a:spcPct val="100000"/>
              </a:lnSpc>
            </a:pP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插入新滤芯</a:t>
            </a:r>
            <a:endParaRPr sz="1500" dirty="0">
              <a:latin typeface="Arial" panose="020B0604020202020204" pitchFamily="34" charset="0"/>
              <a:ea typeface="黑体" panose="02010609060101010101" pitchFamily="49" charset="-122"/>
              <a:cs typeface="Arial" panose="020B0604020202020204" pitchFamily="34" charset="0"/>
            </a:endParaRPr>
          </a:p>
        </p:txBody>
      </p:sp>
      <p:sp>
        <p:nvSpPr>
          <p:cNvPr id="27" name="object 4">
            <a:extLst>
              <a:ext uri="{FF2B5EF4-FFF2-40B4-BE49-F238E27FC236}">
                <a16:creationId xmlns:a16="http://schemas.microsoft.com/office/drawing/2014/main" id="{156A4240-CC02-B9CE-EE41-C6CAD203F612}"/>
              </a:ext>
            </a:extLst>
          </p:cNvPr>
          <p:cNvSpPr txBox="1"/>
          <p:nvPr/>
        </p:nvSpPr>
        <p:spPr>
          <a:xfrm>
            <a:off x="7103745" y="1746902"/>
            <a:ext cx="1430655" cy="230832"/>
          </a:xfrm>
          <a:prstGeom prst="rect">
            <a:avLst/>
          </a:prstGeom>
        </p:spPr>
        <p:txBody>
          <a:bodyPr vert="horz" wrap="square" lIns="0" tIns="0" rIns="0" bIns="0" rtlCol="0">
            <a:spAutoFit/>
          </a:bodyPr>
          <a:lstStyle/>
          <a:p>
            <a:pPr marL="12700" algn="ctr">
              <a:lnSpc>
                <a:spcPct val="100000"/>
              </a:lnSpc>
            </a:pPr>
            <a:r>
              <a:rPr lang="zh-CN" altLang="en-US" sz="1500" dirty="0">
                <a:solidFill>
                  <a:srgbClr val="585858"/>
                </a:solidFill>
                <a:latin typeface="Arial" panose="020B0604020202020204" pitchFamily="34" charset="0"/>
                <a:ea typeface="黑体" panose="02010609060101010101" pitchFamily="49" charset="-122"/>
                <a:cs typeface="Arial" panose="020B0604020202020204" pitchFamily="34" charset="0"/>
              </a:rPr>
              <a:t>再次关紧过滤器</a:t>
            </a:r>
            <a:endParaRPr sz="1500" dirty="0">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zh-CN" altLang="en-US" spc="-20" dirty="0">
                <a:latin typeface="Arial" panose="020B0604020202020204" pitchFamily="34" charset="0"/>
                <a:ea typeface="黑体" panose="02010609060101010101" pitchFamily="49" charset="-122"/>
                <a:cs typeface="Arial" panose="020B0604020202020204" pitchFamily="34" charset="0"/>
              </a:rPr>
              <a:t>维护</a:t>
            </a:r>
            <a:r>
              <a:rPr lang="en-US" altLang="zh-CN" spc="-20" dirty="0">
                <a:latin typeface="Arial" panose="020B0604020202020204" pitchFamily="34" charset="0"/>
                <a:ea typeface="黑体" panose="02010609060101010101" pitchFamily="49" charset="-122"/>
                <a:cs typeface="Arial" panose="020B0604020202020204" pitchFamily="34" charset="0"/>
              </a:rPr>
              <a:t>/LKF </a:t>
            </a:r>
            <a:r>
              <a:rPr lang="zh-CN" altLang="en-US" spc="-20" dirty="0">
                <a:latin typeface="Arial" panose="020B0604020202020204" pitchFamily="34" charset="0"/>
                <a:ea typeface="黑体" panose="02010609060101010101" pitchFamily="49" charset="-122"/>
                <a:cs typeface="Arial" panose="020B0604020202020204" pitchFamily="34" charset="0"/>
              </a:rPr>
              <a:t>维修扳手</a:t>
            </a:r>
            <a:endParaRPr dirty="0">
              <a:latin typeface="Arial" panose="020B0604020202020204" pitchFamily="34" charset="0"/>
              <a:ea typeface="黑体" panose="02010609060101010101" pitchFamily="49" charset="-122"/>
              <a:cs typeface="Arial" panose="020B0604020202020204" pitchFamily="34" charset="0"/>
            </a:endParaRPr>
          </a:p>
        </p:txBody>
      </p:sp>
      <p:sp>
        <p:nvSpPr>
          <p:cNvPr id="7" name="object 7"/>
          <p:cNvSpPr/>
          <p:nvPr/>
        </p:nvSpPr>
        <p:spPr>
          <a:xfrm>
            <a:off x="7056373" y="3047987"/>
            <a:ext cx="1043673" cy="1799970"/>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183045" y="3449421"/>
            <a:ext cx="2160016" cy="1371345"/>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9"/>
          <p:cNvSpPr/>
          <p:nvPr/>
        </p:nvSpPr>
        <p:spPr>
          <a:xfrm>
            <a:off x="1547622" y="1090041"/>
            <a:ext cx="1483867" cy="1799970"/>
          </a:xfrm>
          <a:prstGeom prst="rect">
            <a:avLst/>
          </a:prstGeom>
          <a:blipFill>
            <a:blip r:embed="rId6"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0" name="object 10"/>
          <p:cNvSpPr/>
          <p:nvPr/>
        </p:nvSpPr>
        <p:spPr>
          <a:xfrm>
            <a:off x="3729990" y="1064894"/>
            <a:ext cx="1498218" cy="1799970"/>
          </a:xfrm>
          <a:prstGeom prst="rect">
            <a:avLst/>
          </a:prstGeom>
          <a:blipFill>
            <a:blip r:embed="rId7"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11"/>
          <p:cNvSpPr/>
          <p:nvPr/>
        </p:nvSpPr>
        <p:spPr>
          <a:xfrm>
            <a:off x="5926709" y="1058799"/>
            <a:ext cx="1183297" cy="1799970"/>
          </a:xfrm>
          <a:prstGeom prst="rect">
            <a:avLst/>
          </a:prstGeom>
          <a:blipFill>
            <a:blip r:embed="rId8"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object 12"/>
          <p:cNvSpPr txBox="1"/>
          <p:nvPr/>
        </p:nvSpPr>
        <p:spPr>
          <a:xfrm>
            <a:off x="1657856" y="4621160"/>
            <a:ext cx="1263397" cy="199606"/>
          </a:xfrm>
          <a:prstGeom prst="rect">
            <a:avLst/>
          </a:prstGeom>
        </p:spPr>
        <p:txBody>
          <a:bodyPr vert="horz" wrap="square" lIns="0" tIns="0" rIns="0" bIns="0" rtlCol="0">
            <a:spAutoFit/>
          </a:bodyPr>
          <a:lstStyle/>
          <a:p>
            <a:pPr marR="5080">
              <a:lnSpc>
                <a:spcPct val="120000"/>
              </a:lnSpc>
            </a:pPr>
            <a:r>
              <a:rPr lang="zh-CN" altLang="en-US" sz="1200" spc="-10" dirty="0">
                <a:solidFill>
                  <a:srgbClr val="585858"/>
                </a:solidFill>
                <a:latin typeface="Arial" panose="020B0604020202020204" pitchFamily="34" charset="0"/>
                <a:ea typeface="黑体" panose="02010609060101010101" pitchFamily="49" charset="-122"/>
                <a:cs typeface="Arial" panose="020B0604020202020204" pitchFamily="34" charset="0"/>
              </a:rPr>
              <a:t>维修扳手</a:t>
            </a:r>
            <a:endParaRPr sz="1200" dirty="0">
              <a:latin typeface="Arial" panose="020B0604020202020204" pitchFamily="34" charset="0"/>
              <a:ea typeface="黑体" panose="02010609060101010101" pitchFamily="49" charset="-122"/>
              <a:cs typeface="Arial" panose="020B0604020202020204" pitchFamily="34" charset="0"/>
            </a:endParaRPr>
          </a:p>
        </p:txBody>
      </p:sp>
      <p:sp>
        <p:nvSpPr>
          <p:cNvPr id="13" name="object 13"/>
          <p:cNvSpPr txBox="1"/>
          <p:nvPr/>
        </p:nvSpPr>
        <p:spPr>
          <a:xfrm>
            <a:off x="1704975" y="2939923"/>
            <a:ext cx="1343025" cy="184666"/>
          </a:xfrm>
          <a:prstGeom prst="rect">
            <a:avLst/>
          </a:prstGeom>
        </p:spPr>
        <p:txBody>
          <a:bodyPr vert="horz" wrap="square" lIns="0" tIns="0" rIns="0" bIns="0" rtlCol="0">
            <a:spAutoFit/>
          </a:bodyPr>
          <a:lstStyle/>
          <a:p>
            <a:pPr marL="12700" algn="ctr">
              <a:lnSpc>
                <a:spcPct val="100000"/>
              </a:lnSpc>
            </a:pPr>
            <a:r>
              <a:rPr lang="zh-CN" altLang="en-US" sz="1200" dirty="0">
                <a:solidFill>
                  <a:srgbClr val="585858"/>
                </a:solidFill>
                <a:latin typeface="Arial" panose="020B0604020202020204" pitchFamily="34" charset="0"/>
                <a:ea typeface="黑体" panose="02010609060101010101" pitchFamily="49" charset="-122"/>
                <a:cs typeface="Arial" panose="020B0604020202020204" pitchFamily="34" charset="0"/>
              </a:rPr>
              <a:t>握住刺环</a:t>
            </a:r>
            <a:endParaRPr sz="1200" dirty="0">
              <a:latin typeface="Arial" panose="020B0604020202020204" pitchFamily="34" charset="0"/>
              <a:ea typeface="黑体" panose="02010609060101010101" pitchFamily="49" charset="-122"/>
              <a:cs typeface="Arial" panose="020B0604020202020204" pitchFamily="34" charset="0"/>
            </a:endParaRPr>
          </a:p>
        </p:txBody>
      </p:sp>
      <p:sp>
        <p:nvSpPr>
          <p:cNvPr id="14" name="object 14"/>
          <p:cNvSpPr txBox="1"/>
          <p:nvPr/>
        </p:nvSpPr>
        <p:spPr>
          <a:xfrm>
            <a:off x="3903980" y="2939923"/>
            <a:ext cx="1201420" cy="421206"/>
          </a:xfrm>
          <a:prstGeom prst="rect">
            <a:avLst/>
          </a:prstGeom>
        </p:spPr>
        <p:txBody>
          <a:bodyPr vert="horz" wrap="square" lIns="0" tIns="0" rIns="0" bIns="0" rtlCol="0">
            <a:spAutoFit/>
          </a:bodyPr>
          <a:lstStyle/>
          <a:p>
            <a:pPr marL="12700" marR="5080" algn="ctr">
              <a:lnSpc>
                <a:spcPct val="120100"/>
              </a:lnSpc>
            </a:pPr>
            <a:r>
              <a:rPr lang="zh-CN" altLang="en-US" sz="1200" spc="-70" dirty="0">
                <a:solidFill>
                  <a:srgbClr val="585858"/>
                </a:solidFill>
                <a:latin typeface="Arial" panose="020B0604020202020204" pitchFamily="34" charset="0"/>
                <a:ea typeface="黑体" panose="02010609060101010101" pitchFamily="49" charset="-122"/>
                <a:cs typeface="Arial" panose="020B0604020202020204" pitchFamily="34" charset="0"/>
              </a:rPr>
              <a:t>逆时针克服阻力转动刺环</a:t>
            </a:r>
            <a:endParaRPr sz="1200" dirty="0">
              <a:latin typeface="Arial" panose="020B0604020202020204" pitchFamily="34" charset="0"/>
              <a:ea typeface="黑体" panose="02010609060101010101" pitchFamily="49" charset="-122"/>
              <a:cs typeface="Arial" panose="020B0604020202020204" pitchFamily="34" charset="0"/>
            </a:endParaRPr>
          </a:p>
        </p:txBody>
      </p:sp>
      <p:sp>
        <p:nvSpPr>
          <p:cNvPr id="15" name="object 15"/>
          <p:cNvSpPr txBox="1"/>
          <p:nvPr/>
        </p:nvSpPr>
        <p:spPr>
          <a:xfrm>
            <a:off x="5943600" y="2945638"/>
            <a:ext cx="903605" cy="184666"/>
          </a:xfrm>
          <a:prstGeom prst="rect">
            <a:avLst/>
          </a:prstGeom>
        </p:spPr>
        <p:txBody>
          <a:bodyPr vert="horz" wrap="square" lIns="0" tIns="0" rIns="0" bIns="0" rtlCol="0">
            <a:spAutoFit/>
          </a:bodyPr>
          <a:lstStyle/>
          <a:p>
            <a:pPr marL="12700" algn="ctr">
              <a:lnSpc>
                <a:spcPct val="100000"/>
              </a:lnSpc>
            </a:pPr>
            <a:r>
              <a:rPr lang="zh-CN" altLang="en-US" sz="1200" spc="-5" dirty="0">
                <a:solidFill>
                  <a:srgbClr val="585858"/>
                </a:solidFill>
                <a:latin typeface="Arial" panose="020B0604020202020204" pitchFamily="34" charset="0"/>
                <a:ea typeface="黑体" panose="02010609060101010101" pitchFamily="49" charset="-122"/>
                <a:cs typeface="Arial" panose="020B0604020202020204" pitchFamily="34" charset="0"/>
              </a:rPr>
              <a:t>过滤器关闭</a:t>
            </a:r>
            <a:endParaRPr sz="1200" dirty="0">
              <a:latin typeface="Arial" panose="020B0604020202020204" pitchFamily="34" charset="0"/>
              <a:ea typeface="黑体" panose="02010609060101010101" pitchFamily="49" charset="-122"/>
              <a:cs typeface="Arial" panose="020B0604020202020204" pitchFamily="34" charset="0"/>
            </a:endParaRPr>
          </a:p>
        </p:txBody>
      </p:sp>
      <p:sp>
        <p:nvSpPr>
          <p:cNvPr id="16" name="object 16"/>
          <p:cNvSpPr/>
          <p:nvPr/>
        </p:nvSpPr>
        <p:spPr>
          <a:xfrm>
            <a:off x="4952365" y="1962530"/>
            <a:ext cx="472440" cy="410209"/>
          </a:xfrm>
          <a:custGeom>
            <a:avLst/>
            <a:gdLst/>
            <a:ahLst/>
            <a:cxnLst/>
            <a:rect l="l" t="t" r="r" b="b"/>
            <a:pathLst>
              <a:path w="472439" h="410210">
                <a:moveTo>
                  <a:pt x="635" y="390017"/>
                </a:moveTo>
                <a:lnTo>
                  <a:pt x="0" y="409067"/>
                </a:lnTo>
                <a:lnTo>
                  <a:pt x="22098" y="409701"/>
                </a:lnTo>
                <a:lnTo>
                  <a:pt x="44069" y="409448"/>
                </a:lnTo>
                <a:lnTo>
                  <a:pt x="87122" y="405383"/>
                </a:lnTo>
                <a:lnTo>
                  <a:pt x="129032" y="397129"/>
                </a:lnTo>
                <a:lnTo>
                  <a:pt x="151281" y="390779"/>
                </a:lnTo>
                <a:lnTo>
                  <a:pt x="21844" y="390779"/>
                </a:lnTo>
                <a:lnTo>
                  <a:pt x="635" y="390017"/>
                </a:lnTo>
                <a:close/>
              </a:path>
              <a:path w="472439" h="410210">
                <a:moveTo>
                  <a:pt x="424559" y="73890"/>
                </a:moveTo>
                <a:lnTo>
                  <a:pt x="410337" y="122046"/>
                </a:lnTo>
                <a:lnTo>
                  <a:pt x="394208" y="159385"/>
                </a:lnTo>
                <a:lnTo>
                  <a:pt x="374776" y="194563"/>
                </a:lnTo>
                <a:lnTo>
                  <a:pt x="352171" y="227456"/>
                </a:lnTo>
                <a:lnTo>
                  <a:pt x="326517" y="258191"/>
                </a:lnTo>
                <a:lnTo>
                  <a:pt x="298323" y="286004"/>
                </a:lnTo>
                <a:lnTo>
                  <a:pt x="267588" y="311023"/>
                </a:lnTo>
                <a:lnTo>
                  <a:pt x="234569" y="332867"/>
                </a:lnTo>
                <a:lnTo>
                  <a:pt x="199389" y="351663"/>
                </a:lnTo>
                <a:lnTo>
                  <a:pt x="162433" y="367030"/>
                </a:lnTo>
                <a:lnTo>
                  <a:pt x="123951" y="378713"/>
                </a:lnTo>
                <a:lnTo>
                  <a:pt x="83947" y="386588"/>
                </a:lnTo>
                <a:lnTo>
                  <a:pt x="42672" y="390398"/>
                </a:lnTo>
                <a:lnTo>
                  <a:pt x="21844" y="390779"/>
                </a:lnTo>
                <a:lnTo>
                  <a:pt x="151281" y="390779"/>
                </a:lnTo>
                <a:lnTo>
                  <a:pt x="188849" y="377189"/>
                </a:lnTo>
                <a:lnTo>
                  <a:pt x="226568" y="359410"/>
                </a:lnTo>
                <a:lnTo>
                  <a:pt x="262255" y="337946"/>
                </a:lnTo>
                <a:lnTo>
                  <a:pt x="295656" y="313308"/>
                </a:lnTo>
                <a:lnTo>
                  <a:pt x="326517" y="285623"/>
                </a:lnTo>
                <a:lnTo>
                  <a:pt x="354584" y="255016"/>
                </a:lnTo>
                <a:lnTo>
                  <a:pt x="379857" y="221742"/>
                </a:lnTo>
                <a:lnTo>
                  <a:pt x="401827" y="186055"/>
                </a:lnTo>
                <a:lnTo>
                  <a:pt x="420370" y="148081"/>
                </a:lnTo>
                <a:lnTo>
                  <a:pt x="435356" y="107950"/>
                </a:lnTo>
                <a:lnTo>
                  <a:pt x="443357" y="76706"/>
                </a:lnTo>
                <a:lnTo>
                  <a:pt x="424559" y="73890"/>
                </a:lnTo>
                <a:close/>
              </a:path>
              <a:path w="472439" h="410210">
                <a:moveTo>
                  <a:pt x="465685" y="61087"/>
                </a:moveTo>
                <a:lnTo>
                  <a:pt x="426974" y="61087"/>
                </a:lnTo>
                <a:lnTo>
                  <a:pt x="445643" y="64516"/>
                </a:lnTo>
                <a:lnTo>
                  <a:pt x="443357" y="76706"/>
                </a:lnTo>
                <a:lnTo>
                  <a:pt x="472186" y="81025"/>
                </a:lnTo>
                <a:lnTo>
                  <a:pt x="465685" y="61087"/>
                </a:lnTo>
                <a:close/>
              </a:path>
              <a:path w="472439" h="410210">
                <a:moveTo>
                  <a:pt x="426974" y="61087"/>
                </a:moveTo>
                <a:lnTo>
                  <a:pt x="424559" y="73890"/>
                </a:lnTo>
                <a:lnTo>
                  <a:pt x="443357" y="76706"/>
                </a:lnTo>
                <a:lnTo>
                  <a:pt x="445643" y="64516"/>
                </a:lnTo>
                <a:lnTo>
                  <a:pt x="426974" y="61087"/>
                </a:lnTo>
                <a:close/>
              </a:path>
              <a:path w="472439" h="410210">
                <a:moveTo>
                  <a:pt x="445770" y="0"/>
                </a:moveTo>
                <a:lnTo>
                  <a:pt x="396748" y="69723"/>
                </a:lnTo>
                <a:lnTo>
                  <a:pt x="424559" y="73890"/>
                </a:lnTo>
                <a:lnTo>
                  <a:pt x="426974" y="61087"/>
                </a:lnTo>
                <a:lnTo>
                  <a:pt x="465685" y="61087"/>
                </a:lnTo>
                <a:lnTo>
                  <a:pt x="445770"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7" name="object 17"/>
          <p:cNvSpPr/>
          <p:nvPr/>
        </p:nvSpPr>
        <p:spPr>
          <a:xfrm>
            <a:off x="2993517" y="1989963"/>
            <a:ext cx="76200" cy="453390"/>
          </a:xfrm>
          <a:custGeom>
            <a:avLst/>
            <a:gdLst/>
            <a:ahLst/>
            <a:cxnLst/>
            <a:rect l="l" t="t" r="r" b="b"/>
            <a:pathLst>
              <a:path w="76200" h="453389">
                <a:moveTo>
                  <a:pt x="47625" y="63500"/>
                </a:moveTo>
                <a:lnTo>
                  <a:pt x="28575" y="63500"/>
                </a:lnTo>
                <a:lnTo>
                  <a:pt x="28575" y="453009"/>
                </a:lnTo>
                <a:lnTo>
                  <a:pt x="47625" y="453009"/>
                </a:lnTo>
                <a:lnTo>
                  <a:pt x="47625" y="63500"/>
                </a:lnTo>
                <a:close/>
              </a:path>
              <a:path w="76200" h="453389">
                <a:moveTo>
                  <a:pt x="38100" y="0"/>
                </a:moveTo>
                <a:lnTo>
                  <a:pt x="0" y="76200"/>
                </a:lnTo>
                <a:lnTo>
                  <a:pt x="28575" y="76200"/>
                </a:lnTo>
                <a:lnTo>
                  <a:pt x="28575" y="63500"/>
                </a:lnTo>
                <a:lnTo>
                  <a:pt x="69850" y="63500"/>
                </a:lnTo>
                <a:lnTo>
                  <a:pt x="38100" y="0"/>
                </a:lnTo>
                <a:close/>
              </a:path>
              <a:path w="76200" h="453389">
                <a:moveTo>
                  <a:pt x="69850" y="63500"/>
                </a:moveTo>
                <a:lnTo>
                  <a:pt x="47625" y="63500"/>
                </a:lnTo>
                <a:lnTo>
                  <a:pt x="47625" y="76200"/>
                </a:lnTo>
                <a:lnTo>
                  <a:pt x="76200" y="76200"/>
                </a:lnTo>
                <a:lnTo>
                  <a:pt x="69850" y="6350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8" name="object 18"/>
          <p:cNvSpPr/>
          <p:nvPr/>
        </p:nvSpPr>
        <p:spPr>
          <a:xfrm>
            <a:off x="6748398" y="3639946"/>
            <a:ext cx="723900" cy="377825"/>
          </a:xfrm>
          <a:custGeom>
            <a:avLst/>
            <a:gdLst/>
            <a:ahLst/>
            <a:cxnLst/>
            <a:rect l="l" t="t" r="r" b="b"/>
            <a:pathLst>
              <a:path w="723900" h="377825">
                <a:moveTo>
                  <a:pt x="651263" y="26242"/>
                </a:moveTo>
                <a:lnTo>
                  <a:pt x="0" y="360425"/>
                </a:lnTo>
                <a:lnTo>
                  <a:pt x="8762" y="377380"/>
                </a:lnTo>
                <a:lnTo>
                  <a:pt x="659976" y="43285"/>
                </a:lnTo>
                <a:lnTo>
                  <a:pt x="651263" y="26242"/>
                </a:lnTo>
                <a:close/>
              </a:path>
              <a:path w="723900" h="377825">
                <a:moveTo>
                  <a:pt x="708387" y="20446"/>
                </a:moveTo>
                <a:lnTo>
                  <a:pt x="662558" y="20446"/>
                </a:lnTo>
                <a:lnTo>
                  <a:pt x="671322" y="37464"/>
                </a:lnTo>
                <a:lnTo>
                  <a:pt x="659976" y="43285"/>
                </a:lnTo>
                <a:lnTo>
                  <a:pt x="672973" y="68706"/>
                </a:lnTo>
                <a:lnTo>
                  <a:pt x="708387" y="20446"/>
                </a:lnTo>
                <a:close/>
              </a:path>
              <a:path w="723900" h="377825">
                <a:moveTo>
                  <a:pt x="662558" y="20446"/>
                </a:moveTo>
                <a:lnTo>
                  <a:pt x="651263" y="26242"/>
                </a:lnTo>
                <a:lnTo>
                  <a:pt x="659976" y="43285"/>
                </a:lnTo>
                <a:lnTo>
                  <a:pt x="671322" y="37464"/>
                </a:lnTo>
                <a:lnTo>
                  <a:pt x="662558" y="20446"/>
                </a:lnTo>
                <a:close/>
              </a:path>
              <a:path w="723900" h="377825">
                <a:moveTo>
                  <a:pt x="723392" y="0"/>
                </a:moveTo>
                <a:lnTo>
                  <a:pt x="638301" y="888"/>
                </a:lnTo>
                <a:lnTo>
                  <a:pt x="651263" y="26242"/>
                </a:lnTo>
                <a:lnTo>
                  <a:pt x="662558" y="20446"/>
                </a:lnTo>
                <a:lnTo>
                  <a:pt x="708387" y="20446"/>
                </a:lnTo>
                <a:lnTo>
                  <a:pt x="723392" y="0"/>
                </a:lnTo>
                <a:close/>
              </a:path>
            </a:pathLst>
          </a:custGeom>
          <a:solidFill>
            <a:srgbClr val="4F81BC"/>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9" name="object 19"/>
          <p:cNvSpPr/>
          <p:nvPr/>
        </p:nvSpPr>
        <p:spPr>
          <a:xfrm>
            <a:off x="3347846" y="1487932"/>
            <a:ext cx="382270" cy="292100"/>
          </a:xfrm>
          <a:custGeom>
            <a:avLst/>
            <a:gdLst/>
            <a:ahLst/>
            <a:cxnLst/>
            <a:rect l="l" t="t" r="r" b="b"/>
            <a:pathLst>
              <a:path w="382270" h="292100">
                <a:moveTo>
                  <a:pt x="236347" y="0"/>
                </a:moveTo>
                <a:lnTo>
                  <a:pt x="236347" y="72897"/>
                </a:lnTo>
                <a:lnTo>
                  <a:pt x="0" y="72897"/>
                </a:lnTo>
                <a:lnTo>
                  <a:pt x="0" y="218820"/>
                </a:lnTo>
                <a:lnTo>
                  <a:pt x="236347" y="218820"/>
                </a:lnTo>
                <a:lnTo>
                  <a:pt x="236347" y="291718"/>
                </a:lnTo>
                <a:lnTo>
                  <a:pt x="382142" y="145922"/>
                </a:lnTo>
                <a:lnTo>
                  <a:pt x="236347" y="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0" name="object 20"/>
          <p:cNvSpPr/>
          <p:nvPr/>
        </p:nvSpPr>
        <p:spPr>
          <a:xfrm>
            <a:off x="3347846" y="1487932"/>
            <a:ext cx="382270" cy="292100"/>
          </a:xfrm>
          <a:custGeom>
            <a:avLst/>
            <a:gdLst/>
            <a:ahLst/>
            <a:cxnLst/>
            <a:rect l="l" t="t" r="r" b="b"/>
            <a:pathLst>
              <a:path w="382270" h="292100">
                <a:moveTo>
                  <a:pt x="0" y="72897"/>
                </a:moveTo>
                <a:lnTo>
                  <a:pt x="236347" y="72897"/>
                </a:lnTo>
                <a:lnTo>
                  <a:pt x="236347" y="0"/>
                </a:lnTo>
                <a:lnTo>
                  <a:pt x="382142" y="145922"/>
                </a:lnTo>
                <a:lnTo>
                  <a:pt x="236347" y="291718"/>
                </a:lnTo>
                <a:lnTo>
                  <a:pt x="236347" y="218820"/>
                </a:lnTo>
                <a:lnTo>
                  <a:pt x="0" y="218820"/>
                </a:lnTo>
                <a:lnTo>
                  <a:pt x="0" y="72897"/>
                </a:lnTo>
                <a:close/>
              </a:path>
            </a:pathLst>
          </a:custGeom>
          <a:ln w="25400">
            <a:solidFill>
              <a:srgbClr val="585858"/>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1" name="object 21"/>
          <p:cNvSpPr/>
          <p:nvPr/>
        </p:nvSpPr>
        <p:spPr>
          <a:xfrm>
            <a:off x="5386323" y="1494916"/>
            <a:ext cx="382270" cy="292100"/>
          </a:xfrm>
          <a:custGeom>
            <a:avLst/>
            <a:gdLst/>
            <a:ahLst/>
            <a:cxnLst/>
            <a:rect l="l" t="t" r="r" b="b"/>
            <a:pathLst>
              <a:path w="382270" h="292100">
                <a:moveTo>
                  <a:pt x="236347" y="0"/>
                </a:moveTo>
                <a:lnTo>
                  <a:pt x="236347" y="72898"/>
                </a:lnTo>
                <a:lnTo>
                  <a:pt x="0" y="72898"/>
                </a:lnTo>
                <a:lnTo>
                  <a:pt x="0" y="218821"/>
                </a:lnTo>
                <a:lnTo>
                  <a:pt x="236347" y="218821"/>
                </a:lnTo>
                <a:lnTo>
                  <a:pt x="236347" y="291719"/>
                </a:lnTo>
                <a:lnTo>
                  <a:pt x="382142" y="145796"/>
                </a:lnTo>
                <a:lnTo>
                  <a:pt x="236347" y="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2" name="object 22"/>
          <p:cNvSpPr/>
          <p:nvPr/>
        </p:nvSpPr>
        <p:spPr>
          <a:xfrm>
            <a:off x="5386323" y="1494916"/>
            <a:ext cx="382270" cy="292100"/>
          </a:xfrm>
          <a:custGeom>
            <a:avLst/>
            <a:gdLst/>
            <a:ahLst/>
            <a:cxnLst/>
            <a:rect l="l" t="t" r="r" b="b"/>
            <a:pathLst>
              <a:path w="382270" h="292100">
                <a:moveTo>
                  <a:pt x="0" y="72898"/>
                </a:moveTo>
                <a:lnTo>
                  <a:pt x="236347" y="72898"/>
                </a:lnTo>
                <a:lnTo>
                  <a:pt x="236347" y="0"/>
                </a:lnTo>
                <a:lnTo>
                  <a:pt x="382142" y="145796"/>
                </a:lnTo>
                <a:lnTo>
                  <a:pt x="236347" y="291719"/>
                </a:lnTo>
                <a:lnTo>
                  <a:pt x="236347" y="218821"/>
                </a:lnTo>
                <a:lnTo>
                  <a:pt x="0" y="218821"/>
                </a:lnTo>
                <a:lnTo>
                  <a:pt x="0" y="72898"/>
                </a:lnTo>
                <a:close/>
              </a:path>
            </a:pathLst>
          </a:custGeom>
          <a:ln w="25400">
            <a:solidFill>
              <a:srgbClr val="585858"/>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3" name="object 15">
            <a:extLst>
              <a:ext uri="{FF2B5EF4-FFF2-40B4-BE49-F238E27FC236}">
                <a16:creationId xmlns:a16="http://schemas.microsoft.com/office/drawing/2014/main" id="{D8CE46F6-C421-0DFE-C683-F31E292CB2D9}"/>
              </a:ext>
            </a:extLst>
          </p:cNvPr>
          <p:cNvSpPr txBox="1"/>
          <p:nvPr/>
        </p:nvSpPr>
        <p:spPr>
          <a:xfrm>
            <a:off x="5334000" y="3878818"/>
            <a:ext cx="1323593" cy="369332"/>
          </a:xfrm>
          <a:prstGeom prst="rect">
            <a:avLst/>
          </a:prstGeom>
        </p:spPr>
        <p:txBody>
          <a:bodyPr vert="horz" wrap="square" lIns="0" tIns="0" rIns="0" bIns="0" rtlCol="0">
            <a:spAutoFit/>
          </a:bodyPr>
          <a:lstStyle/>
          <a:p>
            <a:pPr marL="12700" algn="r">
              <a:lnSpc>
                <a:spcPct val="100000"/>
              </a:lnSpc>
            </a:pPr>
            <a:r>
              <a:rPr lang="zh-CN" altLang="en-US" sz="1200" spc="-5" dirty="0">
                <a:solidFill>
                  <a:srgbClr val="585858"/>
                </a:solidFill>
                <a:latin typeface="Arial" panose="020B0604020202020204" pitchFamily="34" charset="0"/>
                <a:ea typeface="黑体" panose="02010609060101010101" pitchFamily="49" charset="-122"/>
                <a:cs typeface="Arial" panose="020B0604020202020204" pitchFamily="34" charset="0"/>
              </a:rPr>
              <a:t>过滤器关闭时，</a:t>
            </a:r>
            <a:endParaRPr lang="en-US" altLang="zh-CN" sz="1200" spc="-5" dirty="0">
              <a:solidFill>
                <a:srgbClr val="585858"/>
              </a:solidFill>
              <a:latin typeface="Arial" panose="020B0604020202020204" pitchFamily="34" charset="0"/>
              <a:ea typeface="黑体" panose="02010609060101010101" pitchFamily="49" charset="-122"/>
              <a:cs typeface="Arial" panose="020B0604020202020204" pitchFamily="34" charset="0"/>
            </a:endParaRPr>
          </a:p>
          <a:p>
            <a:pPr marL="12700" algn="r">
              <a:lnSpc>
                <a:spcPct val="100000"/>
              </a:lnSpc>
            </a:pPr>
            <a:r>
              <a:rPr lang="zh-CN" altLang="en-US" sz="1200" spc="-5" dirty="0">
                <a:solidFill>
                  <a:srgbClr val="585858"/>
                </a:solidFill>
                <a:latin typeface="Arial" panose="020B0604020202020204" pitchFamily="34" charset="0"/>
                <a:ea typeface="黑体" panose="02010609060101010101" pitchFamily="49" charset="-122"/>
                <a:cs typeface="Arial" panose="020B0604020202020204" pitchFamily="34" charset="0"/>
              </a:rPr>
              <a:t>标记在一条线上</a:t>
            </a:r>
            <a:endParaRPr sz="1200" dirty="0">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9514" y="699516"/>
            <a:ext cx="6624955" cy="0"/>
          </a:xfrm>
          <a:custGeom>
            <a:avLst/>
            <a:gdLst/>
            <a:ahLst/>
            <a:cxnLst/>
            <a:rect l="l" t="t" r="r" b="b"/>
            <a:pathLst>
              <a:path w="6624955">
                <a:moveTo>
                  <a:pt x="0" y="0"/>
                </a:moveTo>
                <a:lnTo>
                  <a:pt x="6624764" y="0"/>
                </a:lnTo>
              </a:path>
            </a:pathLst>
          </a:custGeom>
          <a:ln w="25400">
            <a:solidFill>
              <a:srgbClr val="003399"/>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 name="object 3"/>
          <p:cNvSpPr/>
          <p:nvPr/>
        </p:nvSpPr>
        <p:spPr>
          <a:xfrm>
            <a:off x="6876288" y="86448"/>
            <a:ext cx="2184780" cy="7192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txBox="1">
            <a:spLocks noGrp="1"/>
          </p:cNvSpPr>
          <p:nvPr>
            <p:ph type="title"/>
          </p:nvPr>
        </p:nvSpPr>
        <p:spPr>
          <a:xfrm>
            <a:off x="229920" y="256413"/>
            <a:ext cx="8684158" cy="369332"/>
          </a:xfrm>
          <a:prstGeom prst="rect">
            <a:avLst/>
          </a:prstGeom>
        </p:spPr>
        <p:txBody>
          <a:bodyPr vert="horz" wrap="square" lIns="0" tIns="0" rIns="0" bIns="0" rtlCol="0">
            <a:spAutoFit/>
          </a:bodyPr>
          <a:lstStyle/>
          <a:p>
            <a:pPr marL="12700">
              <a:lnSpc>
                <a:spcPct val="100000"/>
              </a:lnSpc>
            </a:pPr>
            <a:r>
              <a:rPr lang="en-US" spc="-5" dirty="0">
                <a:latin typeface="Arial" panose="020B0604020202020204" pitchFamily="34" charset="0"/>
                <a:ea typeface="黑体" panose="02010609060101010101" pitchFamily="49" charset="-122"/>
                <a:cs typeface="Arial" panose="020B0604020202020204" pitchFamily="34" charset="0"/>
              </a:rPr>
              <a:t>LKF </a:t>
            </a:r>
            <a:r>
              <a:rPr lang="zh-CN" altLang="en-US" spc="-5" dirty="0">
                <a:latin typeface="Arial" panose="020B0604020202020204" pitchFamily="34" charset="0"/>
                <a:ea typeface="黑体" panose="02010609060101010101" pitchFamily="49" charset="-122"/>
                <a:cs typeface="Arial" panose="020B0604020202020204" pitchFamily="34" charset="0"/>
              </a:rPr>
              <a:t>与 </a:t>
            </a:r>
            <a:r>
              <a:rPr lang="en-US" spc="-5" dirty="0">
                <a:latin typeface="Arial" panose="020B0604020202020204" pitchFamily="34" charset="0"/>
                <a:ea typeface="黑体" panose="02010609060101010101" pitchFamily="49" charset="-122"/>
                <a:cs typeface="Arial" panose="020B0604020202020204" pitchFamily="34" charset="0"/>
              </a:rPr>
              <a:t>HFP </a:t>
            </a:r>
            <a:r>
              <a:rPr lang="zh-CN" altLang="en-US" spc="-5" dirty="0">
                <a:latin typeface="Arial" panose="020B0604020202020204" pitchFamily="34" charset="0"/>
                <a:ea typeface="黑体" panose="02010609060101010101" pitchFamily="49" charset="-122"/>
                <a:cs typeface="Arial" panose="020B0604020202020204" pitchFamily="34" charset="0"/>
              </a:rPr>
              <a:t>组合</a:t>
            </a:r>
          </a:p>
        </p:txBody>
      </p:sp>
      <p:sp>
        <p:nvSpPr>
          <p:cNvPr id="5" name="object 5"/>
          <p:cNvSpPr txBox="1"/>
          <p:nvPr/>
        </p:nvSpPr>
        <p:spPr>
          <a:xfrm>
            <a:off x="7538719" y="792098"/>
            <a:ext cx="1484630" cy="215444"/>
          </a:xfrm>
          <a:prstGeom prst="rect">
            <a:avLst/>
          </a:prstGeom>
        </p:spPr>
        <p:txBody>
          <a:bodyPr vert="horz" wrap="square" lIns="0" tIns="0" rIns="0" bIns="0" rtlCol="0">
            <a:spAutoFit/>
          </a:bodyPr>
          <a:lstStyle/>
          <a:p>
            <a:pPr marL="12700">
              <a:lnSpc>
                <a:spcPct val="100000"/>
              </a:lnSpc>
            </a:pP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C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L</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E</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A</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N</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E</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T</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O</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L</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U</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T</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1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I</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O</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N</a:t>
            </a:r>
            <a:r>
              <a:rPr sz="700" b="1"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20"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sz="700" b="1" spc="-5" dirty="0">
                <a:solidFill>
                  <a:srgbClr val="244060"/>
                </a:solidFill>
                <a:latin typeface="Arial" panose="020B0604020202020204" pitchFamily="34" charset="0"/>
                <a:ea typeface="黑体" panose="02010609060101010101" pitchFamily="49" charset="-122"/>
                <a:cs typeface="Arial" panose="020B0604020202020204" pitchFamily="34" charset="0"/>
              </a:rPr>
              <a:t>S</a:t>
            </a:r>
            <a:endParaRPr sz="700">
              <a:latin typeface="Arial" panose="020B0604020202020204" pitchFamily="34" charset="0"/>
              <a:ea typeface="黑体" panose="02010609060101010101" pitchFamily="49" charset="-122"/>
              <a:cs typeface="Arial" panose="020B0604020202020204" pitchFamily="34" charset="0"/>
            </a:endParaRPr>
          </a:p>
        </p:txBody>
      </p:sp>
      <p:sp>
        <p:nvSpPr>
          <p:cNvPr id="6" name="object 6"/>
          <p:cNvSpPr/>
          <p:nvPr/>
        </p:nvSpPr>
        <p:spPr>
          <a:xfrm>
            <a:off x="5113654" y="776477"/>
            <a:ext cx="3922776" cy="4282128"/>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8"/>
          <p:cNvSpPr/>
          <p:nvPr/>
        </p:nvSpPr>
        <p:spPr>
          <a:xfrm>
            <a:off x="0" y="1241170"/>
            <a:ext cx="5113655" cy="3902327"/>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0" name="object 4">
            <a:extLst>
              <a:ext uri="{FF2B5EF4-FFF2-40B4-BE49-F238E27FC236}">
                <a16:creationId xmlns:a16="http://schemas.microsoft.com/office/drawing/2014/main" id="{95D36DD9-9B22-7AA1-33BD-93AD4C937EAC}"/>
              </a:ext>
            </a:extLst>
          </p:cNvPr>
          <p:cNvSpPr txBox="1">
            <a:spLocks/>
          </p:cNvSpPr>
          <p:nvPr/>
        </p:nvSpPr>
        <p:spPr>
          <a:xfrm>
            <a:off x="5410199" y="1376645"/>
            <a:ext cx="3200401" cy="3023905"/>
          </a:xfrm>
          <a:prstGeom prst="rect">
            <a:avLst/>
          </a:prstGeom>
        </p:spPr>
        <p:txBody>
          <a:bodyPr vert="horz" wrap="square" lIns="0" tIns="0" rIns="0" bIns="0" rtlCol="0">
            <a:spAutoFit/>
          </a:bodyPr>
          <a:lstStyle>
            <a:lvl1pPr>
              <a:defRPr sz="2400" b="0" i="0">
                <a:solidFill>
                  <a:srgbClr val="585858"/>
                </a:solidFill>
                <a:latin typeface="Calibri"/>
                <a:ea typeface="+mj-ea"/>
                <a:cs typeface="Calibri"/>
              </a:defRPr>
            </a:lvl1pPr>
          </a:lstStyle>
          <a:p>
            <a:pPr marL="12700"/>
            <a:r>
              <a:rPr lang="en-US" altLang="zh-CN" sz="2700" b="1" kern="0" spc="-5" dirty="0">
                <a:solidFill>
                  <a:srgbClr val="244060"/>
                </a:solidFill>
                <a:latin typeface="Arial" panose="020B0604020202020204" pitchFamily="34" charset="0"/>
                <a:ea typeface="黑体" panose="02010609060101010101" pitchFamily="49" charset="-122"/>
                <a:cs typeface="Arial" panose="020B0604020202020204" pitchFamily="34" charset="0"/>
              </a:rPr>
              <a:t>SEPAR </a:t>
            </a:r>
            <a:r>
              <a:rPr lang="zh-CN" altLang="en-US" sz="2700" b="1" kern="0" spc="-5" dirty="0">
                <a:solidFill>
                  <a:srgbClr val="244060"/>
                </a:solidFill>
                <a:latin typeface="Arial" panose="020B0604020202020204" pitchFamily="34" charset="0"/>
                <a:ea typeface="黑体" panose="02010609060101010101" pitchFamily="49" charset="-122"/>
                <a:cs typeface="Arial" panose="020B0604020202020204" pitchFamily="34" charset="0"/>
              </a:rPr>
              <a:t>高性能</a:t>
            </a:r>
          </a:p>
          <a:p>
            <a:pPr marL="12700"/>
            <a:endParaRPr lang="zh-CN" altLang="en-US" kern="0" spc="-5" dirty="0">
              <a:latin typeface="Arial" panose="020B0604020202020204" pitchFamily="34" charset="0"/>
              <a:ea typeface="黑体" panose="02010609060101010101" pitchFamily="49" charset="-122"/>
              <a:cs typeface="Arial" panose="020B0604020202020204" pitchFamily="34" charset="0"/>
            </a:endParaRPr>
          </a:p>
          <a:p>
            <a:pPr marL="360000" indent="-360000">
              <a:spcAft>
                <a:spcPts val="1500"/>
              </a:spcAft>
              <a:tabLst>
                <a:tab pos="361950" algn="l"/>
              </a:tabLst>
            </a:pPr>
            <a:r>
              <a:rPr lang="en-US" altLang="zh-CN"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lang="zh-CN" altLang="en-US"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与燃油过滤和通风解决方案全面集成</a:t>
            </a:r>
          </a:p>
          <a:p>
            <a:pPr marL="360000" indent="-360000">
              <a:spcAft>
                <a:spcPts val="1500"/>
              </a:spcAft>
              <a:tabLst>
                <a:tab pos="361950" algn="l"/>
              </a:tabLst>
            </a:pPr>
            <a:r>
              <a:rPr lang="en-US" altLang="zh-CN"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lang="zh-CN" altLang="en-US"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高性能玻璃纤维增强的聚酰胺主体</a:t>
            </a:r>
          </a:p>
          <a:p>
            <a:pPr marL="360000" indent="-360000">
              <a:spcAft>
                <a:spcPts val="1500"/>
              </a:spcAft>
              <a:tabLst>
                <a:tab pos="361950" algn="l"/>
              </a:tabLst>
            </a:pPr>
            <a:r>
              <a:rPr lang="en-US" altLang="zh-CN"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lang="zh-CN" altLang="en-US"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整个系统上压降最低</a:t>
            </a:r>
          </a:p>
          <a:p>
            <a:pPr marL="360000" indent="-360000">
              <a:spcAft>
                <a:spcPts val="1500"/>
              </a:spcAft>
              <a:tabLst>
                <a:tab pos="361950" algn="l"/>
              </a:tabLst>
            </a:pPr>
            <a:r>
              <a:rPr lang="en-US" altLang="zh-CN"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	</a:t>
            </a:r>
            <a:r>
              <a:rPr lang="zh-CN" altLang="en-US"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适合高达 </a:t>
            </a:r>
            <a:r>
              <a:rPr lang="en-US" altLang="zh-CN"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8 </a:t>
            </a:r>
            <a:r>
              <a:rPr lang="zh-CN" altLang="en-US"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升</a:t>
            </a:r>
            <a:r>
              <a:rPr lang="en-US" altLang="zh-CN"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a:t>
            </a:r>
            <a:r>
              <a:rPr lang="zh-CN" altLang="en-US" sz="1800" kern="0" spc="-5" dirty="0">
                <a:solidFill>
                  <a:srgbClr val="244060"/>
                </a:solidFill>
                <a:latin typeface="Arial" panose="020B0604020202020204" pitchFamily="34" charset="0"/>
                <a:ea typeface="黑体" panose="02010609060101010101" pitchFamily="49" charset="-122"/>
                <a:cs typeface="Arial" panose="020B0604020202020204" pitchFamily="34" charset="0"/>
              </a:rPr>
              <a:t>分钟的流速</a:t>
            </a:r>
          </a:p>
        </p:txBody>
      </p:sp>
      <p:pic>
        <p:nvPicPr>
          <p:cNvPr id="16" name="图片 15">
            <a:extLst>
              <a:ext uri="{FF2B5EF4-FFF2-40B4-BE49-F238E27FC236}">
                <a16:creationId xmlns:a16="http://schemas.microsoft.com/office/drawing/2014/main" id="{D4470D76-0D36-63E1-8E29-7676A2FC31DE}"/>
              </a:ext>
            </a:extLst>
          </p:cNvPr>
          <p:cNvPicPr>
            <a:picLocks noChangeAspect="1"/>
          </p:cNvPicPr>
          <p:nvPr/>
        </p:nvPicPr>
        <p:blipFill>
          <a:blip r:embed="rId6"/>
          <a:stretch>
            <a:fillRect/>
          </a:stretch>
        </p:blipFill>
        <p:spPr>
          <a:xfrm>
            <a:off x="229919" y="880422"/>
            <a:ext cx="4862949" cy="428212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361538" y="4619357"/>
            <a:ext cx="524204" cy="448898"/>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 name="object 4"/>
          <p:cNvSpPr/>
          <p:nvPr/>
        </p:nvSpPr>
        <p:spPr>
          <a:xfrm>
            <a:off x="2947048" y="1599841"/>
            <a:ext cx="3314196" cy="1687654"/>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 name="object 5"/>
          <p:cNvSpPr txBox="1"/>
          <p:nvPr/>
        </p:nvSpPr>
        <p:spPr>
          <a:xfrm>
            <a:off x="330809" y="729005"/>
            <a:ext cx="6057265" cy="615553"/>
          </a:xfrm>
          <a:prstGeom prst="rect">
            <a:avLst/>
          </a:prstGeom>
        </p:spPr>
        <p:txBody>
          <a:bodyPr vert="horz" wrap="square" lIns="0" tIns="0" rIns="0" bIns="0" rtlCol="0">
            <a:spAutoFit/>
          </a:bodyPr>
          <a:lstStyle/>
          <a:p>
            <a:pPr marL="12700">
              <a:lnSpc>
                <a:spcPct val="100000"/>
              </a:lnSpc>
            </a:pPr>
            <a:r>
              <a:rPr lang="zh-CN" altLang="en-US" sz="4000" spc="-30" dirty="0">
                <a:solidFill>
                  <a:srgbClr val="585858"/>
                </a:solidFill>
                <a:latin typeface="Arial" panose="020B0604020202020204" pitchFamily="34" charset="0"/>
                <a:ea typeface="黑体" panose="02010609060101010101" pitchFamily="49" charset="-122"/>
                <a:cs typeface="Arial" panose="020B0604020202020204" pitchFamily="34" charset="0"/>
              </a:rPr>
              <a:t>感谢您的关注</a:t>
            </a:r>
            <a:endParaRPr sz="4000" dirty="0">
              <a:latin typeface="Arial" panose="020B0604020202020204" pitchFamily="34" charset="0"/>
              <a:ea typeface="黑体" panose="02010609060101010101" pitchFamily="49" charset="-122"/>
              <a:cs typeface="Arial" panose="020B0604020202020204" pitchFamily="34" charset="0"/>
            </a:endParaRPr>
          </a:p>
        </p:txBody>
      </p:sp>
      <p:sp>
        <p:nvSpPr>
          <p:cNvPr id="6" name="object 5">
            <a:extLst>
              <a:ext uri="{FF2B5EF4-FFF2-40B4-BE49-F238E27FC236}">
                <a16:creationId xmlns:a16="http://schemas.microsoft.com/office/drawing/2014/main" id="{D9279BA9-45DE-2F02-D086-1AA365E05841}"/>
              </a:ext>
            </a:extLst>
          </p:cNvPr>
          <p:cNvSpPr txBox="1"/>
          <p:nvPr/>
        </p:nvSpPr>
        <p:spPr>
          <a:xfrm>
            <a:off x="191279" y="4598974"/>
            <a:ext cx="6057265" cy="384721"/>
          </a:xfrm>
          <a:prstGeom prst="rect">
            <a:avLst/>
          </a:prstGeom>
        </p:spPr>
        <p:txBody>
          <a:bodyPr vert="horz" wrap="square" lIns="0" tIns="0" rIns="0" bIns="0" rtlCol="0">
            <a:spAutoFit/>
          </a:bodyPr>
          <a:lstStyle/>
          <a:p>
            <a:pPr marL="12700">
              <a:lnSpc>
                <a:spcPct val="100000"/>
              </a:lnSpc>
            </a:pPr>
            <a:r>
              <a:rPr lang="en-US" altLang="zh-CN" sz="2500" b="1" spc="-30" dirty="0">
                <a:solidFill>
                  <a:srgbClr val="002B8C"/>
                </a:solidFill>
                <a:latin typeface="Arial" panose="020B0604020202020204" pitchFamily="34" charset="0"/>
                <a:ea typeface="黑体" panose="02010609060101010101" pitchFamily="49" charset="-122"/>
                <a:cs typeface="Arial" panose="020B0604020202020204" pitchFamily="34" charset="0"/>
              </a:rPr>
              <a:t>SEPAR </a:t>
            </a:r>
            <a:r>
              <a:rPr lang="zh-CN" altLang="en-US" sz="2500" b="1" spc="-30" dirty="0">
                <a:solidFill>
                  <a:srgbClr val="002B8C"/>
                </a:solidFill>
                <a:latin typeface="Arial" panose="020B0604020202020204" pitchFamily="34" charset="0"/>
                <a:ea typeface="黑体" panose="02010609060101010101" pitchFamily="49" charset="-122"/>
                <a:cs typeface="Arial" panose="020B0604020202020204" pitchFamily="34" charset="0"/>
              </a:rPr>
              <a:t>是高性能与高可靠性的体现</a:t>
            </a:r>
            <a:endParaRPr sz="2500" b="1" dirty="0">
              <a:solidFill>
                <a:srgbClr val="002B8C"/>
              </a:solidFill>
              <a:latin typeface="Arial" panose="020B0604020202020204" pitchFamily="34" charset="0"/>
              <a:ea typeface="黑体" panose="02010609060101010101" pitchFamily="49" charset="-122"/>
              <a:cs typeface="Arial" panose="020B0604020202020204" pitchFamily="34" charset="0"/>
            </a:endParaRPr>
          </a:p>
        </p:txBody>
      </p:sp>
      <p:sp>
        <p:nvSpPr>
          <p:cNvPr id="7" name="文本框 6">
            <a:extLst>
              <a:ext uri="{FF2B5EF4-FFF2-40B4-BE49-F238E27FC236}">
                <a16:creationId xmlns:a16="http://schemas.microsoft.com/office/drawing/2014/main" id="{2155AFE7-C3D5-9A78-0B75-F18697AD95C5}"/>
              </a:ext>
            </a:extLst>
          </p:cNvPr>
          <p:cNvSpPr txBox="1"/>
          <p:nvPr/>
        </p:nvSpPr>
        <p:spPr>
          <a:xfrm>
            <a:off x="2305303" y="1504950"/>
            <a:ext cx="609600" cy="1877437"/>
          </a:xfrm>
          <a:prstGeom prst="rect">
            <a:avLst/>
          </a:prstGeom>
          <a:noFill/>
        </p:spPr>
        <p:txBody>
          <a:bodyPr wrap="square">
            <a:spAutoFit/>
          </a:bodyPr>
          <a:lstStyle/>
          <a:p>
            <a:r>
              <a:rPr lang="zh-CN" altLang="en-US" sz="1400" dirty="0">
                <a:solidFill>
                  <a:srgbClr val="002060"/>
                </a:solidFill>
              </a:rPr>
              <a:t>公司：</a:t>
            </a:r>
            <a:endParaRPr lang="en-US" altLang="zh-CN" sz="1400" dirty="0">
              <a:solidFill>
                <a:srgbClr val="002060"/>
              </a:solidFill>
            </a:endParaRPr>
          </a:p>
          <a:p>
            <a:r>
              <a:rPr lang="zh-CN" altLang="en-US" sz="1400" dirty="0">
                <a:solidFill>
                  <a:srgbClr val="002060"/>
                </a:solidFill>
              </a:rPr>
              <a:t>地址：</a:t>
            </a:r>
            <a:endParaRPr lang="en-US" altLang="zh-CN" sz="1400" dirty="0">
              <a:solidFill>
                <a:srgbClr val="002060"/>
              </a:solidFill>
            </a:endParaRPr>
          </a:p>
          <a:p>
            <a:endParaRPr lang="en-US" altLang="zh-CN" sz="1400" dirty="0">
              <a:solidFill>
                <a:srgbClr val="002060"/>
              </a:solidFill>
            </a:endParaRPr>
          </a:p>
          <a:p>
            <a:endParaRPr lang="en-US" altLang="zh-CN" sz="1400" dirty="0">
              <a:solidFill>
                <a:srgbClr val="002060"/>
              </a:solidFill>
            </a:endParaRPr>
          </a:p>
          <a:p>
            <a:r>
              <a:rPr lang="zh-CN" altLang="en-US" sz="1400" dirty="0">
                <a:solidFill>
                  <a:srgbClr val="002060"/>
                </a:solidFill>
              </a:rPr>
              <a:t>电话：</a:t>
            </a:r>
            <a:endParaRPr lang="en-US" altLang="zh-CN" sz="1400" dirty="0">
              <a:solidFill>
                <a:srgbClr val="002060"/>
              </a:solidFill>
            </a:endParaRPr>
          </a:p>
          <a:p>
            <a:r>
              <a:rPr lang="zh-CN" altLang="en-US" sz="1400" dirty="0">
                <a:solidFill>
                  <a:srgbClr val="002060"/>
                </a:solidFill>
              </a:rPr>
              <a:t>传真：</a:t>
            </a:r>
            <a:endParaRPr lang="en-US" altLang="zh-CN" sz="1400" dirty="0">
              <a:solidFill>
                <a:srgbClr val="002060"/>
              </a:solidFill>
            </a:endParaRPr>
          </a:p>
          <a:p>
            <a:r>
              <a:rPr lang="zh-CN" altLang="en-US" sz="1400" dirty="0">
                <a:solidFill>
                  <a:srgbClr val="002060"/>
                </a:solidFill>
              </a:rPr>
              <a:t>邮箱：</a:t>
            </a:r>
            <a:endParaRPr lang="en-US" altLang="zh-CN" sz="1400" dirty="0">
              <a:solidFill>
                <a:srgbClr val="002060"/>
              </a:solidFill>
            </a:endParaRPr>
          </a:p>
          <a:p>
            <a:r>
              <a:rPr lang="zh-CN" altLang="en-US" sz="1400" dirty="0">
                <a:solidFill>
                  <a:srgbClr val="002060"/>
                </a:solidFill>
              </a:rPr>
              <a:t>网站</a:t>
            </a:r>
            <a:r>
              <a:rPr lang="zh-CN" altLang="en-US" sz="1800" dirty="0">
                <a:solidFill>
                  <a:srgbClr val="002060"/>
                </a:solidFill>
              </a:rPr>
              <a:t>：</a:t>
            </a:r>
            <a:endParaRPr lang="zh-CN" alt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TotalTime>
  <Words>738</Words>
  <Application>Microsoft Office PowerPoint</Application>
  <PresentationFormat>全屏显示(16:9)</PresentationFormat>
  <Paragraphs>164</Paragraphs>
  <Slides>23</Slides>
  <Notes>23</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23</vt:i4>
      </vt:variant>
    </vt:vector>
  </HeadingPairs>
  <TitlesOfParts>
    <vt:vector size="26" baseType="lpstr">
      <vt:lpstr>Arial</vt:lpstr>
      <vt:lpstr>Calibri</vt:lpstr>
      <vt:lpstr>Office Theme</vt:lpstr>
      <vt:lpstr>PowerPoint 演示文稿</vt:lpstr>
      <vt:lpstr>LKF 开发</vt:lpstr>
      <vt:lpstr>LKF 应用</vt:lpstr>
      <vt:lpstr>LKF 概览</vt:lpstr>
      <vt:lpstr>LKF 概览</vt:lpstr>
      <vt:lpstr>事实与数字</vt:lpstr>
      <vt:lpstr>过滤器选择</vt:lpstr>
      <vt:lpstr>水分离</vt:lpstr>
      <vt:lpstr>水分离</vt:lpstr>
      <vt:lpstr>水分离</vt:lpstr>
      <vt:lpstr>颗粒分离</vt:lpstr>
      <vt:lpstr>颗粒分离</vt:lpstr>
      <vt:lpstr>安装</vt:lpstr>
      <vt:lpstr>系统连接</vt:lpstr>
      <vt:lpstr>系统连接</vt:lpstr>
      <vt:lpstr>系统连接</vt:lpstr>
      <vt:lpstr>LKF 尺寸 - 汽车</vt:lpstr>
      <vt:lpstr>LKF 尺寸 – 工业</vt:lpstr>
      <vt:lpstr>排水</vt:lpstr>
      <vt:lpstr>排水</vt:lpstr>
      <vt:lpstr>维护/LKF 维修扳手</vt:lpstr>
      <vt:lpstr>LKF 与 HFP 组合</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Viehl</dc:creator>
  <cp:lastModifiedBy>37274</cp:lastModifiedBy>
  <cp:revision>16</cp:revision>
  <dcterms:created xsi:type="dcterms:W3CDTF">2024-12-18T09:35:56Z</dcterms:created>
  <dcterms:modified xsi:type="dcterms:W3CDTF">2024-12-19T08:44:14Z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2024-12-02T00:00:00Z</vt:filetime>
  </property>
  <property fmtid="{D5CDD505-2E9C-101B-9397-08002B2CF9AE}" pid="3" name="LastSaved">
    <vt:filetime>2024-12-18T00:00:00Z</vt:filetime>
  </property>
</Properties>
</file>